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5"/>
  </p:notesMasterIdLst>
  <p:sldIdLst>
    <p:sldId id="256" r:id="rId5"/>
    <p:sldId id="290" r:id="rId6"/>
    <p:sldId id="282" r:id="rId7"/>
    <p:sldId id="293" r:id="rId8"/>
    <p:sldId id="288" r:id="rId9"/>
    <p:sldId id="283" r:id="rId10"/>
    <p:sldId id="281" r:id="rId11"/>
    <p:sldId id="284" r:id="rId12"/>
    <p:sldId id="291" r:id="rId13"/>
    <p:sldId id="292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8282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7C5D7C2-83EB-435A-A210-06B6F82B7465}" v="49" dt="2020-09-08T06:15:04.91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83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616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269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20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0C4382-A95F-493C-845E-5797FD905161}" type="datetimeFigureOut">
              <a:rPr lang="en-US" smtClean="0"/>
              <a:t>9/8/20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642C5D-DC79-4550-8DB6-87847E1EA1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12874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BC6A9C-D4D2-4563-AD30-12ABE45B6C68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9128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BC6A9C-D4D2-4563-AD30-12ABE45B6C68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74722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6D61A2-E2C1-4057-823E-361C9C81E8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6B1C70F-340D-436E-9DB0-49B21E747A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5CF645-5109-4661-9780-AD38076C76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1EAC21-EBA5-4B58-9476-C7B016B7B18D}" type="datetimeFigureOut">
              <a:rPr lang="en-US" smtClean="0"/>
              <a:t>9/8/20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42F88A-E2F8-4327-971D-FF0F448679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B142B5-485B-424C-A355-CF4F8AFBF7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C5551-6ACB-411A-AF93-200DA692E1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2123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182B11-E101-4108-B925-AB0F55853D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24FBB86-DA11-4918-9E3E-7D73AB4EE7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28896B-DDF0-464A-AE8F-6CC8B66E7C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1EAC21-EBA5-4B58-9476-C7B016B7B18D}" type="datetimeFigureOut">
              <a:rPr lang="en-US" smtClean="0"/>
              <a:t>9/8/20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0C1876-5736-488E-AEC8-EAB178248F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626B6C-BC23-4FF9-9146-24BD414B77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C5551-6ACB-411A-AF93-200DA692E1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71690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50D56C9-3788-4DC7-8D8C-B513415D513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84E30D4-D9A1-449D-81D3-E373A9099E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9AFD2D-D415-4D74-984F-05F9419823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1EAC21-EBA5-4B58-9476-C7B016B7B18D}" type="datetimeFigureOut">
              <a:rPr lang="en-US" smtClean="0"/>
              <a:t>9/8/20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D33BF5-5E51-4873-82A7-732B2CD9A9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C79886-8E34-486B-8084-4EBEE1B042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C5551-6ACB-411A-AF93-200DA692E1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33287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o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ext Placeholder 29">
            <a:extLst>
              <a:ext uri="{FF2B5EF4-FFF2-40B4-BE49-F238E27FC236}">
                <a16:creationId xmlns:a16="http://schemas.microsoft.com/office/drawing/2014/main" id="{7E09C742-5D77-43A5-A33A-73D138825CC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0299" y="4191996"/>
            <a:ext cx="2299102" cy="693081"/>
          </a:xfrm>
        </p:spPr>
        <p:txBody>
          <a:bodyPr lIns="0" rIns="0" anchor="b">
            <a:noAutofit/>
          </a:bodyPr>
          <a:lstStyle>
            <a:lvl1pPr marL="0" indent="0">
              <a:buNone/>
              <a:defRPr sz="2000" b="1">
                <a:solidFill>
                  <a:schemeClr val="accent5"/>
                </a:solidFill>
                <a:latin typeface="+mj-lt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35" name="Text Placeholder 29">
            <a:extLst>
              <a:ext uri="{FF2B5EF4-FFF2-40B4-BE49-F238E27FC236}">
                <a16:creationId xmlns:a16="http://schemas.microsoft.com/office/drawing/2014/main" id="{878C8350-ACA7-4A8E-B350-5311BA06462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569300" y="4191996"/>
            <a:ext cx="2299103" cy="693081"/>
          </a:xfrm>
        </p:spPr>
        <p:txBody>
          <a:bodyPr lIns="0" rIns="0" anchor="b">
            <a:noAutofit/>
          </a:bodyPr>
          <a:lstStyle>
            <a:lvl1pPr marL="0" indent="0">
              <a:buNone/>
              <a:defRPr sz="2000" b="1">
                <a:solidFill>
                  <a:schemeClr val="accent5"/>
                </a:solidFill>
                <a:latin typeface="+mj-lt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36" name="Text Placeholder 29">
            <a:extLst>
              <a:ext uri="{FF2B5EF4-FFF2-40B4-BE49-F238E27FC236}">
                <a16:creationId xmlns:a16="http://schemas.microsoft.com/office/drawing/2014/main" id="{F2A8EB81-781B-48A6-AEC3-3C6467F831A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616299" y="4191996"/>
            <a:ext cx="2299102" cy="693081"/>
          </a:xfrm>
        </p:spPr>
        <p:txBody>
          <a:bodyPr lIns="0" rIns="0" anchor="b">
            <a:noAutofit/>
          </a:bodyPr>
          <a:lstStyle>
            <a:lvl1pPr marL="0" indent="0">
              <a:buNone/>
              <a:defRPr sz="2000" b="1">
                <a:solidFill>
                  <a:schemeClr val="accent5"/>
                </a:solidFill>
                <a:latin typeface="+mj-lt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37" name="Text Placeholder 29">
            <a:extLst>
              <a:ext uri="{FF2B5EF4-FFF2-40B4-BE49-F238E27FC236}">
                <a16:creationId xmlns:a16="http://schemas.microsoft.com/office/drawing/2014/main" id="{A9EE98B1-8D2A-449C-96EF-F184DF61070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656633" y="4191996"/>
            <a:ext cx="2306767" cy="693081"/>
          </a:xfrm>
        </p:spPr>
        <p:txBody>
          <a:bodyPr lIns="0" rIns="0" anchor="b">
            <a:noAutofit/>
          </a:bodyPr>
          <a:lstStyle>
            <a:lvl1pPr marL="0" indent="0">
              <a:buNone/>
              <a:defRPr sz="2000" b="1">
                <a:solidFill>
                  <a:schemeClr val="accent5"/>
                </a:solidFill>
                <a:latin typeface="+mj-lt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48" name="Picture Placeholder 47">
            <a:extLst>
              <a:ext uri="{FF2B5EF4-FFF2-40B4-BE49-F238E27FC236}">
                <a16:creationId xmlns:a16="http://schemas.microsoft.com/office/drawing/2014/main" id="{8484A25E-AE23-40DD-A3BE-DA02A03AEA90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520298" y="2211773"/>
            <a:ext cx="1871210" cy="1871210"/>
          </a:xfrm>
        </p:spPr>
        <p:txBody>
          <a:bodyPr>
            <a:normAutofit/>
          </a:bodyPr>
          <a:lstStyle>
            <a:lvl1pPr marL="0" indent="0">
              <a:buNone/>
              <a:defRPr sz="10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9" name="Picture Placeholder 47">
            <a:extLst>
              <a:ext uri="{FF2B5EF4-FFF2-40B4-BE49-F238E27FC236}">
                <a16:creationId xmlns:a16="http://schemas.microsoft.com/office/drawing/2014/main" id="{A29E5169-BCAD-4547-9CE2-A20078F01E19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3568298" y="2211773"/>
            <a:ext cx="1871210" cy="1871210"/>
          </a:xfrm>
        </p:spPr>
        <p:txBody>
          <a:bodyPr>
            <a:normAutofit/>
          </a:bodyPr>
          <a:lstStyle>
            <a:lvl1pPr marL="0" indent="0">
              <a:buNone/>
              <a:defRPr sz="10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0" name="Picture Placeholder 47">
            <a:extLst>
              <a:ext uri="{FF2B5EF4-FFF2-40B4-BE49-F238E27FC236}">
                <a16:creationId xmlns:a16="http://schemas.microsoft.com/office/drawing/2014/main" id="{A101710F-0F09-47D0-834B-8D89EDB95FF8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616298" y="2211773"/>
            <a:ext cx="1871210" cy="1871210"/>
          </a:xfrm>
        </p:spPr>
        <p:txBody>
          <a:bodyPr>
            <a:normAutofit/>
          </a:bodyPr>
          <a:lstStyle>
            <a:lvl1pPr marL="0" indent="0">
              <a:buNone/>
              <a:defRPr sz="10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1" name="Picture Placeholder 47">
            <a:extLst>
              <a:ext uri="{FF2B5EF4-FFF2-40B4-BE49-F238E27FC236}">
                <a16:creationId xmlns:a16="http://schemas.microsoft.com/office/drawing/2014/main" id="{5FAFAEF7-2532-42BC-9CA3-D109538AC877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9667307" y="2211773"/>
            <a:ext cx="1871210" cy="1871210"/>
          </a:xfrm>
        </p:spPr>
        <p:txBody>
          <a:bodyPr>
            <a:normAutofit/>
          </a:bodyPr>
          <a:lstStyle>
            <a:lvl1pPr marL="0" indent="0">
              <a:buNone/>
              <a:defRPr sz="10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5" name="Text Placeholder 29">
            <a:extLst>
              <a:ext uri="{FF2B5EF4-FFF2-40B4-BE49-F238E27FC236}">
                <a16:creationId xmlns:a16="http://schemas.microsoft.com/office/drawing/2014/main" id="{C0B3A230-8B78-438B-8350-7C8430DEEFF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20299" y="4939990"/>
            <a:ext cx="2299102" cy="419100"/>
          </a:xfrm>
        </p:spPr>
        <p:txBody>
          <a:bodyPr lIns="0" rIns="0">
            <a:noAutofit/>
          </a:bodyPr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56" name="Text Placeholder 29">
            <a:extLst>
              <a:ext uri="{FF2B5EF4-FFF2-40B4-BE49-F238E27FC236}">
                <a16:creationId xmlns:a16="http://schemas.microsoft.com/office/drawing/2014/main" id="{ED6E9576-E633-4CDE-B44E-7E810BB8B41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568881" y="4939990"/>
            <a:ext cx="2299103" cy="419100"/>
          </a:xfrm>
        </p:spPr>
        <p:txBody>
          <a:bodyPr lIns="0" rIns="0">
            <a:noAutofit/>
          </a:bodyPr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57" name="Text Placeholder 29">
            <a:extLst>
              <a:ext uri="{FF2B5EF4-FFF2-40B4-BE49-F238E27FC236}">
                <a16:creationId xmlns:a16="http://schemas.microsoft.com/office/drawing/2014/main" id="{839F3D9E-A504-4099-B225-3C7C0823F184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616299" y="4939990"/>
            <a:ext cx="2299102" cy="419100"/>
          </a:xfrm>
        </p:spPr>
        <p:txBody>
          <a:bodyPr lIns="0" rIns="0">
            <a:noAutofit/>
          </a:bodyPr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58" name="Text Placeholder 29">
            <a:extLst>
              <a:ext uri="{FF2B5EF4-FFF2-40B4-BE49-F238E27FC236}">
                <a16:creationId xmlns:a16="http://schemas.microsoft.com/office/drawing/2014/main" id="{0ACDF000-4FBF-40D1-A089-C38F77F41878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656633" y="4939990"/>
            <a:ext cx="2306767" cy="419100"/>
          </a:xfrm>
        </p:spPr>
        <p:txBody>
          <a:bodyPr lIns="0" rIns="0">
            <a:noAutofit/>
          </a:bodyPr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F3C5B4E-B37A-42FE-AD0A-48A006152D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732081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920">
          <p15:clr>
            <a:srgbClr val="FBAE40"/>
          </p15:clr>
        </p15:guide>
        <p15:guide id="2" pos="3840">
          <p15:clr>
            <a:srgbClr val="FBAE40"/>
          </p15:clr>
        </p15:guide>
        <p15:guide id="3" pos="5760">
          <p15:clr>
            <a:srgbClr val="FBAE40"/>
          </p15:clr>
        </p15:guide>
        <p15:guide id="4" pos="3984">
          <p15:clr>
            <a:srgbClr val="5ACBF0"/>
          </p15:clr>
        </p15:guide>
        <p15:guide id="5" pos="3696">
          <p15:clr>
            <a:srgbClr val="5ACBF0"/>
          </p15:clr>
        </p15:guide>
        <p15:guide id="6" pos="2064">
          <p15:clr>
            <a:srgbClr val="5ACBF0"/>
          </p15:clr>
        </p15:guide>
        <p15:guide id="7" pos="1776">
          <p15:clr>
            <a:srgbClr val="5ACBF0"/>
          </p15:clr>
        </p15:guide>
        <p15:guide id="8" pos="5616">
          <p15:clr>
            <a:srgbClr val="5ACBF0"/>
          </p15:clr>
        </p15:guide>
        <p15:guide id="9" pos="5904">
          <p15:clr>
            <a:srgbClr val="5ACBF0"/>
          </p15:clr>
        </p15:guide>
        <p15:guide id="10" pos="144">
          <p15:clr>
            <a:srgbClr val="5ACBF0"/>
          </p15:clr>
        </p15:guide>
        <p15:guide id="11" orient="horz" pos="4176">
          <p15:clr>
            <a:srgbClr val="5ACBF0"/>
          </p15:clr>
        </p15:guide>
        <p15:guide id="12" pos="7536">
          <p15:clr>
            <a:srgbClr val="5ACBF0"/>
          </p15:clr>
        </p15:guide>
        <p15:guide id="13" orient="horz" pos="144">
          <p15:clr>
            <a:srgbClr val="5ACBF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e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Picture Placeholder 28">
            <a:extLst>
              <a:ext uri="{FF2B5EF4-FFF2-40B4-BE49-F238E27FC236}">
                <a16:creationId xmlns:a16="http://schemas.microsoft.com/office/drawing/2014/main" id="{F0B59EAE-3448-4C8D-9F63-2A067F99C434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545667" y="4024752"/>
            <a:ext cx="2286000" cy="22860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0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0" name="Picture Placeholder 26">
            <a:extLst>
              <a:ext uri="{FF2B5EF4-FFF2-40B4-BE49-F238E27FC236}">
                <a16:creationId xmlns:a16="http://schemas.microsoft.com/office/drawing/2014/main" id="{5B622DF5-037D-4153-A007-BEE4BEB9702C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7871387" y="4024752"/>
            <a:ext cx="1100137" cy="1100137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0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1" name="Picture Placeholder 26">
            <a:extLst>
              <a:ext uri="{FF2B5EF4-FFF2-40B4-BE49-F238E27FC236}">
                <a16:creationId xmlns:a16="http://schemas.microsoft.com/office/drawing/2014/main" id="{60739051-C6F9-42ED-871D-C3E2D661639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2084331" y="2912808"/>
            <a:ext cx="1100137" cy="1100137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0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2" name="Picture Placeholder 28">
            <a:extLst>
              <a:ext uri="{FF2B5EF4-FFF2-40B4-BE49-F238E27FC236}">
                <a16:creationId xmlns:a16="http://schemas.microsoft.com/office/drawing/2014/main" id="{35DC6B6A-CE04-4515-AAC6-01D7FA260D8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219409" y="1726945"/>
            <a:ext cx="2286000" cy="22860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0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3" name="Picture Placeholder 30">
            <a:extLst>
              <a:ext uri="{FF2B5EF4-FFF2-40B4-BE49-F238E27FC236}">
                <a16:creationId xmlns:a16="http://schemas.microsoft.com/office/drawing/2014/main" id="{3CB73B8D-B9F9-4E4D-8D17-62666250302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416920" y="1164077"/>
            <a:ext cx="1085760" cy="1084194"/>
          </a:xfrm>
          <a:solidFill>
            <a:schemeClr val="bg1">
              <a:lumMod val="95000"/>
            </a:schemeClr>
          </a:solidFill>
          <a:ln w="28575">
            <a:solidFill>
              <a:schemeClr val="bg1"/>
            </a:solidFill>
          </a:ln>
        </p:spPr>
        <p:txBody>
          <a:bodyPr>
            <a:normAutofit/>
          </a:bodyPr>
          <a:lstStyle>
            <a:lvl1pPr marL="0" indent="0">
              <a:buNone/>
              <a:defRPr sz="1000">
                <a:ln w="28575">
                  <a:noFill/>
                </a:ln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4" name="Picture Placeholder 26">
            <a:extLst>
              <a:ext uri="{FF2B5EF4-FFF2-40B4-BE49-F238E27FC236}">
                <a16:creationId xmlns:a16="http://schemas.microsoft.com/office/drawing/2014/main" id="{123B7275-EAEA-4196-91EE-C2CF607B395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405272" y="4024752"/>
            <a:ext cx="1100137" cy="1100137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0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7" name="Picture Placeholder 26">
            <a:extLst>
              <a:ext uri="{FF2B5EF4-FFF2-40B4-BE49-F238E27FC236}">
                <a16:creationId xmlns:a16="http://schemas.microsoft.com/office/drawing/2014/main" id="{EA4F503B-83E3-43B6-A01D-D92C1C8D557F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5545667" y="2912808"/>
            <a:ext cx="1100137" cy="1100137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0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Picture Placeholder 26">
            <a:extLst>
              <a:ext uri="{FF2B5EF4-FFF2-40B4-BE49-F238E27FC236}">
                <a16:creationId xmlns:a16="http://schemas.microsoft.com/office/drawing/2014/main" id="{F2BAEADF-D952-4076-B480-97792260B746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8970911" y="2912808"/>
            <a:ext cx="1100137" cy="1100137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0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8A6974F-00CB-42EC-BC7B-353EF17870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841753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992">
          <p15:clr>
            <a:srgbClr val="FBAE40"/>
          </p15:clr>
        </p15:guide>
        <p15:guide id="2" pos="3840">
          <p15:clr>
            <a:srgbClr val="FBAE40"/>
          </p15:clr>
        </p15:guide>
        <p15:guide id="3" pos="5688">
          <p15:clr>
            <a:srgbClr val="FBAE40"/>
          </p15:clr>
        </p15:guide>
        <p15:guide id="4" pos="3984">
          <p15:clr>
            <a:srgbClr val="5ACBF0"/>
          </p15:clr>
        </p15:guide>
        <p15:guide id="5" pos="3696">
          <p15:clr>
            <a:srgbClr val="5ACBF0"/>
          </p15:clr>
        </p15:guide>
        <p15:guide id="6" pos="2136">
          <p15:clr>
            <a:srgbClr val="5ACBF0"/>
          </p15:clr>
        </p15:guide>
        <p15:guide id="7" pos="1848">
          <p15:clr>
            <a:srgbClr val="5ACBF0"/>
          </p15:clr>
        </p15:guide>
        <p15:guide id="8" pos="5544">
          <p15:clr>
            <a:srgbClr val="5ACBF0"/>
          </p15:clr>
        </p15:guide>
        <p15:guide id="9" pos="5832">
          <p15:clr>
            <a:srgbClr val="5ACBF0"/>
          </p15:clr>
        </p15:guide>
        <p15:guide id="10" pos="144">
          <p15:clr>
            <a:srgbClr val="FBAE40"/>
          </p15:clr>
        </p15:guide>
        <p15:guide id="11" orient="horz" pos="4176">
          <p15:clr>
            <a:srgbClr val="FBAE40"/>
          </p15:clr>
        </p15:guide>
        <p15:guide id="12" pos="7536">
          <p15:clr>
            <a:srgbClr val="FBAE40"/>
          </p15:clr>
        </p15:guide>
        <p15:guide id="13" orient="horz" pos="144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54F238-4D40-4570-87FA-C8DABCA417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E9C6BF-0612-4198-90F6-E33929654E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65B9C0-6E19-4AA8-B0B7-D3743056CC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1EAC21-EBA5-4B58-9476-C7B016B7B18D}" type="datetimeFigureOut">
              <a:rPr lang="en-US" smtClean="0"/>
              <a:t>9/8/20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BDEA81-0687-45DB-92A8-B566BA54CF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5EB453-32E7-4C58-B1F4-9784596C13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C5551-6ACB-411A-AF93-200DA692E1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40323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D545F1-B2BB-40BB-8973-5A9DCCCD5F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9394D1-47BD-4C4C-9FFF-3AEAED6669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55A83B-7426-49D1-9ED8-FFE173CC76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1EAC21-EBA5-4B58-9476-C7B016B7B18D}" type="datetimeFigureOut">
              <a:rPr lang="en-US" smtClean="0"/>
              <a:t>9/8/20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689CC4-4D36-48FE-BF2E-BC4FC9F794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42835A-4EED-4B0C-9B91-B25F9561F6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C5551-6ACB-411A-AF93-200DA692E1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5678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16D4EA-A42A-4110-B537-E024C0EB8F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DF0D18-6607-43B9-B109-2D877B6FAC5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C482B24-D0DA-4F5B-82DC-9B43ED7B1D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44BCFB8-CD8C-4900-9A62-2265CD708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1EAC21-EBA5-4B58-9476-C7B016B7B18D}" type="datetimeFigureOut">
              <a:rPr lang="en-US" smtClean="0"/>
              <a:t>9/8/20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783B870-0FD0-430C-A87B-D058E37595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72E2712-E36A-442A-B4CE-99292EC671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C5551-6ACB-411A-AF93-200DA692E1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3892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36D4EE-7602-46BE-A810-FA5B9A8878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98C937-9826-43F6-BF04-67D4939D80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3A8C399-4908-4B1D-8EA8-82EFCC035E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7095EF1-9487-45E8-9344-8D19D19733E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3262789-7665-46DF-AD27-6549C1D5F25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0E608A0-9005-4AC3-A684-2225D6F9E6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1EAC21-EBA5-4B58-9476-C7B016B7B18D}" type="datetimeFigureOut">
              <a:rPr lang="en-US" smtClean="0"/>
              <a:t>9/8/20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56BDE47-27E5-4A9C-B0E7-4305164A9F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24FBE12-92AC-436B-8333-4FBC45F39F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C5551-6ACB-411A-AF93-200DA692E1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7228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1D782D-EEC5-4902-86B1-F88895C6F6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9F7A83A-9596-4D54-A561-810100450D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1EAC21-EBA5-4B58-9476-C7B016B7B18D}" type="datetimeFigureOut">
              <a:rPr lang="en-US" smtClean="0"/>
              <a:t>9/8/20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0315939-E0DD-491F-A5FC-BE1C82DFFD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5027EE2-82A3-43A4-8951-132F9EEA8F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C5551-6ACB-411A-AF93-200DA692E1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36392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3C2FD69-7579-41C2-AD2B-47E51A084A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1EAC21-EBA5-4B58-9476-C7B016B7B18D}" type="datetimeFigureOut">
              <a:rPr lang="en-US" smtClean="0"/>
              <a:t>9/8/20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2069D41-12FB-40F8-A427-5F07F0A9AD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7B6788-7061-4485-9E63-2322CB761F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C5551-6ACB-411A-AF93-200DA692E1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34701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32DCED-491A-4528-A158-B65D57045E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E1EE45-E975-4B11-AC90-AE4B07E656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6E61FE0-FB80-43DC-BEFE-8A81F4EE7E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D019D5-BBED-42D8-92AE-CA0DB92DB4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1EAC21-EBA5-4B58-9476-C7B016B7B18D}" type="datetimeFigureOut">
              <a:rPr lang="en-US" smtClean="0"/>
              <a:t>9/8/20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A9D6A8-8700-4B1B-B884-2E0B64A92C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A49224D-7EEF-4861-AC98-981743177B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C5551-6ACB-411A-AF93-200DA692E1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5308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B3400A-FCEB-4412-BDA4-4349589CAB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5361089-FBB5-45DB-8405-12621B4D377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0717B77-FD8E-462B-8A12-C0CD5194CF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A9FE8D0-70FC-4BBC-B326-8CF973FE63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1EAC21-EBA5-4B58-9476-C7B016B7B18D}" type="datetimeFigureOut">
              <a:rPr lang="en-US" smtClean="0"/>
              <a:t>9/8/20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A1840E-CF43-46E8-86DC-A0829CAE51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8D95F4-3A8B-47A4-A568-9093361739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C5551-6ACB-411A-AF93-200DA692E1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40316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7D9DE3C-4277-4C69-8259-01EA5E21B0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F5965B-8CB2-4560-84B2-5DEEFCAF6F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DFB5D8-1CEF-45C3-B308-F9FFB23DAC5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1EAC21-EBA5-4B58-9476-C7B016B7B18D}" type="datetimeFigureOut">
              <a:rPr lang="en-US" smtClean="0"/>
              <a:t>9/8/20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9061D3-B0DA-4A4C-990A-438131FCF98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8214CF-9D07-45A5-B2B8-A8D0350F5FF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3C5551-6ACB-411A-AF93-200DA692E1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94854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2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A9F529C3-C941-49FD-8C67-82F134F64B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0586029-32A0-47E5-9AEC-AE3ABA6B94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006D3D6-7066-4E46-8727-8C9E9DC4EF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467" y="2780397"/>
            <a:ext cx="5294716" cy="1297204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8C730EAB-A532-4295-A302-FB4B90DB9F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79958" y="1143000"/>
            <a:ext cx="0" cy="4572000"/>
          </a:xfrm>
          <a:prstGeom prst="line">
            <a:avLst/>
          </a:prstGeom>
          <a:ln>
            <a:solidFill>
              <a:srgbClr val="4E4E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A bicycle parked on the side of a building&#10;&#10;Description generated with very high confidence">
            <a:extLst>
              <a:ext uri="{FF2B5EF4-FFF2-40B4-BE49-F238E27FC236}">
                <a16:creationId xmlns:a16="http://schemas.microsoft.com/office/drawing/2014/main" id="{3BC7279C-EFD4-484D-846C-CA212DF4C3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7038" y="643467"/>
            <a:ext cx="4568273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1379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531F514-9036-4DA2-83A1-F959CC17B8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5001" y="1168284"/>
            <a:ext cx="7721997" cy="4521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90828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Placeholder 15" descr="A picture containing indoor, sitting, open, kitchen&#10;&#10;Description automatically generated">
            <a:extLst>
              <a:ext uri="{FF2B5EF4-FFF2-40B4-BE49-F238E27FC236}">
                <a16:creationId xmlns:a16="http://schemas.microsoft.com/office/drawing/2014/main" id="{4B75F029-070F-4114-B010-3BD9867F56BA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 r="16667"/>
          <a:stretch>
            <a:fillRect/>
          </a:stretch>
        </p:blipFill>
        <p:spPr>
          <a:xfrm rot="5400000">
            <a:off x="4405313" y="4024313"/>
            <a:ext cx="1100137" cy="1100137"/>
          </a:xfrm>
        </p:spPr>
      </p:pic>
      <p:pic>
        <p:nvPicPr>
          <p:cNvPr id="25" name="Picture Placeholder 24">
            <a:extLst>
              <a:ext uri="{FF2B5EF4-FFF2-40B4-BE49-F238E27FC236}">
                <a16:creationId xmlns:a16="http://schemas.microsoft.com/office/drawing/2014/main" id="{0BC86604-01C0-4B25-9186-E506677B1E4E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19409" y="1726945"/>
            <a:ext cx="2286000" cy="2286000"/>
          </a:xfrm>
        </p:spPr>
      </p:pic>
      <p:pic>
        <p:nvPicPr>
          <p:cNvPr id="20" name="Picture Placeholder 19">
            <a:extLst>
              <a:ext uri="{FF2B5EF4-FFF2-40B4-BE49-F238E27FC236}">
                <a16:creationId xmlns:a16="http://schemas.microsoft.com/office/drawing/2014/main" id="{752EC1E1-6110-42BB-BF08-6DE29E6AD285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57752" y="1164077"/>
            <a:ext cx="1004095" cy="1084194"/>
          </a:xfrm>
        </p:spPr>
      </p:pic>
      <p:pic>
        <p:nvPicPr>
          <p:cNvPr id="29" name="Picture Placeholder 28">
            <a:extLst>
              <a:ext uri="{FF2B5EF4-FFF2-40B4-BE49-F238E27FC236}">
                <a16:creationId xmlns:a16="http://schemas.microsoft.com/office/drawing/2014/main" id="{6C0B7E9C-5AC5-4E6D-88D8-C32240221B0E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54360" y="4024752"/>
            <a:ext cx="1668613" cy="2286000"/>
          </a:xfrm>
        </p:spPr>
      </p:pic>
      <p:pic>
        <p:nvPicPr>
          <p:cNvPr id="30" name="Picture Placeholder 29" descr="abstract image">
            <a:extLst>
              <a:ext uri="{FF2B5EF4-FFF2-40B4-BE49-F238E27FC236}">
                <a16:creationId xmlns:a16="http://schemas.microsoft.com/office/drawing/2014/main" id="{C17F4935-3A63-4DFA-9732-76AB22E6A834}"/>
              </a:ext>
            </a:extLst>
          </p:cNvPr>
          <p:cNvPicPr>
            <a:picLocks noGrp="1" noChangeAspect="1"/>
          </p:cNvPicPr>
          <p:nvPr>
            <p:ph type="pic" sz="quarter" idx="23"/>
          </p:nvPr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pic>
        <p:nvPicPr>
          <p:cNvPr id="27" name="Picture Placeholder 26">
            <a:extLst>
              <a:ext uri="{FF2B5EF4-FFF2-40B4-BE49-F238E27FC236}">
                <a16:creationId xmlns:a16="http://schemas.microsoft.com/office/drawing/2014/main" id="{64B74D55-2B6D-4DA4-AECC-C11EB2701B3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84331" y="2894923"/>
            <a:ext cx="1100137" cy="1118022"/>
          </a:xfrm>
        </p:spPr>
      </p:pic>
      <p:pic>
        <p:nvPicPr>
          <p:cNvPr id="32" name="Picture Placeholder 31">
            <a:extLst>
              <a:ext uri="{FF2B5EF4-FFF2-40B4-BE49-F238E27FC236}">
                <a16:creationId xmlns:a16="http://schemas.microsoft.com/office/drawing/2014/main" id="{6B21F7E3-FA3C-4D1C-B788-BBC33B96FB01}"/>
              </a:ext>
            </a:extLst>
          </p:cNvPr>
          <p:cNvPicPr>
            <a:picLocks noGrp="1" noChangeAspect="1"/>
          </p:cNvPicPr>
          <p:nvPr>
            <p:ph type="pic" sz="quarter" idx="24"/>
          </p:nvPr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45667" y="2912808"/>
            <a:ext cx="1100137" cy="1100137"/>
          </a:xfrm>
        </p:spPr>
      </p:pic>
      <p:pic>
        <p:nvPicPr>
          <p:cNvPr id="31" name="Picture Placeholder 30">
            <a:extLst>
              <a:ext uri="{FF2B5EF4-FFF2-40B4-BE49-F238E27FC236}">
                <a16:creationId xmlns:a16="http://schemas.microsoft.com/office/drawing/2014/main" id="{D2A72577-06BF-4216-A971-BCA201081654}"/>
              </a:ext>
            </a:extLst>
          </p:cNvPr>
          <p:cNvPicPr>
            <a:picLocks noGrp="1" noChangeAspect="1"/>
          </p:cNvPicPr>
          <p:nvPr>
            <p:ph type="pic" sz="quarter" idx="25"/>
          </p:nvPr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042659" y="2912808"/>
            <a:ext cx="956641" cy="1100137"/>
          </a:xfrm>
        </p:spPr>
      </p:pic>
      <p:sp>
        <p:nvSpPr>
          <p:cNvPr id="11" name="Title 10">
            <a:extLst>
              <a:ext uri="{FF2B5EF4-FFF2-40B4-BE49-F238E27FC236}">
                <a16:creationId xmlns:a16="http://schemas.microsoft.com/office/drawing/2014/main" id="{4BD77260-8B3B-4D4C-A654-98EB03E453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5941" y="26716"/>
            <a:ext cx="9411550" cy="1186390"/>
          </a:xfrm>
        </p:spPr>
        <p:txBody>
          <a:bodyPr>
            <a:normAutofit/>
          </a:bodyPr>
          <a:lstStyle/>
          <a:p>
            <a:r>
              <a:rPr lang="en-US" i="1" dirty="0">
                <a:solidFill>
                  <a:srgbClr val="211F2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2020 Milestones</a:t>
            </a:r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2DDB32C-D005-4AE1-800A-16FFD8E52230}"/>
              </a:ext>
            </a:extLst>
          </p:cNvPr>
          <p:cNvSpPr txBox="1"/>
          <p:nvPr/>
        </p:nvSpPr>
        <p:spPr>
          <a:xfrm>
            <a:off x="1076935" y="1871434"/>
            <a:ext cx="2040643" cy="769441"/>
          </a:xfrm>
          <a:prstGeom prst="rect">
            <a:avLst/>
          </a:prstGeom>
          <a:noFill/>
        </p:spPr>
        <p:txBody>
          <a:bodyPr wrap="square" lIns="45720" rIns="45720" rtlCol="0">
            <a:spAutoFit/>
          </a:bodyPr>
          <a:lstStyle/>
          <a:p>
            <a:pPr algn="r"/>
            <a:r>
              <a:rPr lang="en-US" sz="1100" dirty="0"/>
              <a:t>Launched a volunteer nation of over 500 volunteers making and donating masks during PPE shortage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C75F89C-E036-406F-909E-D4AC149AD0F3}"/>
              </a:ext>
            </a:extLst>
          </p:cNvPr>
          <p:cNvSpPr txBox="1"/>
          <p:nvPr/>
        </p:nvSpPr>
        <p:spPr>
          <a:xfrm>
            <a:off x="1309346" y="1659584"/>
            <a:ext cx="1808232" cy="276999"/>
          </a:xfrm>
          <a:prstGeom prst="rect">
            <a:avLst/>
          </a:prstGeom>
          <a:noFill/>
        </p:spPr>
        <p:txBody>
          <a:bodyPr wrap="square" lIns="45720" rIns="45720" rtlCol="0" anchor="b">
            <a:spAutoFit/>
          </a:bodyPr>
          <a:lstStyle/>
          <a:p>
            <a:pPr algn="r"/>
            <a:r>
              <a:rPr lang="en-US" sz="1200" b="1" dirty="0">
                <a:solidFill>
                  <a:schemeClr val="accent3"/>
                </a:solidFill>
                <a:latin typeface="+mj-lt"/>
              </a:rPr>
              <a:t>Volunteer Nation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862B68C-08DC-4B56-82A7-1A1BB6128EFF}"/>
              </a:ext>
            </a:extLst>
          </p:cNvPr>
          <p:cNvSpPr txBox="1"/>
          <p:nvPr/>
        </p:nvSpPr>
        <p:spPr>
          <a:xfrm>
            <a:off x="5598216" y="1296312"/>
            <a:ext cx="1895026" cy="938719"/>
          </a:xfrm>
          <a:prstGeom prst="rect">
            <a:avLst/>
          </a:prstGeom>
          <a:noFill/>
        </p:spPr>
        <p:txBody>
          <a:bodyPr wrap="square" lIns="45720" rIns="45720" rtlCol="0">
            <a:spAutoFit/>
          </a:bodyPr>
          <a:lstStyle/>
          <a:p>
            <a:r>
              <a:rPr lang="en-US" sz="1100" dirty="0"/>
              <a:t>Closed facility in NC and two retail stores due to Covid-19.  Rerouted production to Florida facility as essential business</a:t>
            </a:r>
          </a:p>
          <a:p>
            <a:endParaRPr lang="en-US" sz="1100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11EC5BD-ABC3-4AD7-84B8-1D78612ECD55}"/>
              </a:ext>
            </a:extLst>
          </p:cNvPr>
          <p:cNvSpPr txBox="1"/>
          <p:nvPr/>
        </p:nvSpPr>
        <p:spPr>
          <a:xfrm>
            <a:off x="5598216" y="1084462"/>
            <a:ext cx="1816204" cy="276999"/>
          </a:xfrm>
          <a:prstGeom prst="rect">
            <a:avLst/>
          </a:prstGeom>
          <a:noFill/>
        </p:spPr>
        <p:txBody>
          <a:bodyPr wrap="square" lIns="45720" rIns="45720" rtlCol="0" anchor="b">
            <a:spAutoFit/>
          </a:bodyPr>
          <a:lstStyle/>
          <a:p>
            <a:r>
              <a:rPr lang="en-US" sz="1200" b="1" dirty="0">
                <a:solidFill>
                  <a:schemeClr val="accent3"/>
                </a:solidFill>
                <a:latin typeface="+mj-lt"/>
              </a:rPr>
              <a:t>COVID Forces Change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4589E71F-12E9-41F3-805A-D786A7008BE1}"/>
              </a:ext>
            </a:extLst>
          </p:cNvPr>
          <p:cNvSpPr txBox="1"/>
          <p:nvPr/>
        </p:nvSpPr>
        <p:spPr>
          <a:xfrm>
            <a:off x="10168731" y="3035840"/>
            <a:ext cx="1881320" cy="769441"/>
          </a:xfrm>
          <a:prstGeom prst="rect">
            <a:avLst/>
          </a:prstGeom>
          <a:noFill/>
        </p:spPr>
        <p:txBody>
          <a:bodyPr wrap="square" lIns="45720" rIns="45720" rtlCol="0">
            <a:spAutoFit/>
          </a:bodyPr>
          <a:lstStyle/>
          <a:p>
            <a:r>
              <a:rPr lang="en-US" sz="1100" dirty="0"/>
              <a:t>Brining Fulfillment to Wauchula for additional job creation. </a:t>
            </a:r>
          </a:p>
          <a:p>
            <a:r>
              <a:rPr lang="en-US" sz="1100" dirty="0"/>
              <a:t>Previously outsourced</a:t>
            </a:r>
          </a:p>
          <a:p>
            <a:endParaRPr lang="en-US" sz="1100" dirty="0"/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339352A3-AA09-4F72-9FB7-2DEFCF173104}"/>
              </a:ext>
            </a:extLst>
          </p:cNvPr>
          <p:cNvSpPr txBox="1"/>
          <p:nvPr/>
        </p:nvSpPr>
        <p:spPr>
          <a:xfrm>
            <a:off x="10168731" y="2839902"/>
            <a:ext cx="1100137" cy="276999"/>
          </a:xfrm>
          <a:prstGeom prst="rect">
            <a:avLst/>
          </a:prstGeom>
          <a:noFill/>
        </p:spPr>
        <p:txBody>
          <a:bodyPr wrap="square" lIns="45720" rIns="45720" rtlCol="0" anchor="b">
            <a:spAutoFit/>
          </a:bodyPr>
          <a:lstStyle/>
          <a:p>
            <a:r>
              <a:rPr lang="en-US" sz="1200" b="1" dirty="0">
                <a:solidFill>
                  <a:schemeClr val="accent3"/>
                </a:solidFill>
                <a:latin typeface="+mj-lt"/>
              </a:rPr>
              <a:t>D2C Fulfillment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7C3B453E-7A8D-418D-9179-DDC5FBB1E8F9}"/>
              </a:ext>
            </a:extLst>
          </p:cNvPr>
          <p:cNvSpPr txBox="1"/>
          <p:nvPr/>
        </p:nvSpPr>
        <p:spPr>
          <a:xfrm>
            <a:off x="7929672" y="6030505"/>
            <a:ext cx="2123838" cy="430887"/>
          </a:xfrm>
          <a:prstGeom prst="rect">
            <a:avLst/>
          </a:prstGeom>
          <a:noFill/>
        </p:spPr>
        <p:txBody>
          <a:bodyPr wrap="square" lIns="45720" rIns="45720" rtlCol="0">
            <a:spAutoFit/>
          </a:bodyPr>
          <a:lstStyle/>
          <a:p>
            <a:r>
              <a:rPr lang="en-US" sz="1100" dirty="0"/>
              <a:t>Krista, Riveter RR243, stops by </a:t>
            </a:r>
          </a:p>
          <a:p>
            <a:r>
              <a:rPr lang="en-US" sz="1100" dirty="0"/>
              <a:t>Facility to meet sewing operators</a:t>
            </a: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85963EC5-729E-4C69-9389-DAA113F50A02}"/>
              </a:ext>
            </a:extLst>
          </p:cNvPr>
          <p:cNvSpPr txBox="1"/>
          <p:nvPr/>
        </p:nvSpPr>
        <p:spPr>
          <a:xfrm>
            <a:off x="7929672" y="5818655"/>
            <a:ext cx="1975391" cy="276999"/>
          </a:xfrm>
          <a:prstGeom prst="rect">
            <a:avLst/>
          </a:prstGeom>
          <a:noFill/>
        </p:spPr>
        <p:txBody>
          <a:bodyPr wrap="square" lIns="45720" rIns="45720" rtlCol="0" anchor="b">
            <a:spAutoFit/>
          </a:bodyPr>
          <a:lstStyle/>
          <a:p>
            <a:r>
              <a:rPr lang="en-US" sz="1200" b="1" dirty="0">
                <a:solidFill>
                  <a:schemeClr val="accent3"/>
                </a:solidFill>
                <a:latin typeface="+mj-lt"/>
              </a:rPr>
              <a:t>RR243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E8A91662-1236-4C6B-9F32-9F68CCAC6AF6}"/>
              </a:ext>
            </a:extLst>
          </p:cNvPr>
          <p:cNvSpPr txBox="1"/>
          <p:nvPr/>
        </p:nvSpPr>
        <p:spPr>
          <a:xfrm>
            <a:off x="2385949" y="4866415"/>
            <a:ext cx="1932654" cy="600164"/>
          </a:xfrm>
          <a:prstGeom prst="rect">
            <a:avLst/>
          </a:prstGeom>
          <a:noFill/>
        </p:spPr>
        <p:txBody>
          <a:bodyPr wrap="square" lIns="45720" rIns="45720" rtlCol="0">
            <a:spAutoFit/>
          </a:bodyPr>
          <a:lstStyle/>
          <a:p>
            <a:pPr algn="r"/>
            <a:r>
              <a:rPr lang="en-US" sz="1100" dirty="0"/>
              <a:t>Mid-year on track to meet </a:t>
            </a:r>
          </a:p>
          <a:p>
            <a:pPr algn="r"/>
            <a:r>
              <a:rPr lang="en-US" sz="1100" dirty="0"/>
              <a:t>job creation goals</a:t>
            </a:r>
          </a:p>
          <a:p>
            <a:pPr algn="r"/>
            <a:endParaRPr lang="en-US" sz="11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CEE5290-835F-4890-9D0C-376E0F3B094B}"/>
              </a:ext>
            </a:extLst>
          </p:cNvPr>
          <p:cNvSpPr txBox="1"/>
          <p:nvPr/>
        </p:nvSpPr>
        <p:spPr>
          <a:xfrm>
            <a:off x="2367661" y="4654566"/>
            <a:ext cx="1932654" cy="276998"/>
          </a:xfrm>
          <a:prstGeom prst="rect">
            <a:avLst/>
          </a:prstGeom>
          <a:noFill/>
        </p:spPr>
        <p:txBody>
          <a:bodyPr wrap="square" lIns="45720" rIns="45720" rtlCol="0" anchor="b">
            <a:spAutoFit/>
          </a:bodyPr>
          <a:lstStyle/>
          <a:p>
            <a:pPr algn="r"/>
            <a:r>
              <a:rPr lang="en-US" sz="1200" b="1" dirty="0">
                <a:solidFill>
                  <a:schemeClr val="accent3"/>
                </a:solidFill>
                <a:latin typeface="+mj-lt"/>
              </a:rPr>
              <a:t>Job Creation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5BCD612A-FFEA-461B-9C00-BCF03995735D}"/>
              </a:ext>
            </a:extLst>
          </p:cNvPr>
          <p:cNvSpPr txBox="1"/>
          <p:nvPr/>
        </p:nvSpPr>
        <p:spPr>
          <a:xfrm>
            <a:off x="6728787" y="3035840"/>
            <a:ext cx="1895026" cy="1107996"/>
          </a:xfrm>
          <a:prstGeom prst="rect">
            <a:avLst/>
          </a:prstGeom>
          <a:noFill/>
        </p:spPr>
        <p:txBody>
          <a:bodyPr wrap="square" lIns="45720" rIns="45720" rtlCol="0">
            <a:spAutoFit/>
          </a:bodyPr>
          <a:lstStyle/>
          <a:p>
            <a:r>
              <a:rPr lang="en-US" sz="1100" dirty="0"/>
              <a:t>Completed Today’s Special Value for QVC.</a:t>
            </a:r>
          </a:p>
          <a:p>
            <a:r>
              <a:rPr lang="en-US" sz="1100" dirty="0"/>
              <a:t>Record production 12,500 Units Sold out by 11:00AM</a:t>
            </a:r>
          </a:p>
          <a:p>
            <a:endParaRPr lang="en-US" sz="1100" dirty="0"/>
          </a:p>
          <a:p>
            <a:endParaRPr lang="en-US" sz="1100" dirty="0"/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729B726F-CEDC-4DD9-BEBC-6A531C920256}"/>
              </a:ext>
            </a:extLst>
          </p:cNvPr>
          <p:cNvSpPr txBox="1"/>
          <p:nvPr/>
        </p:nvSpPr>
        <p:spPr>
          <a:xfrm>
            <a:off x="6728787" y="2839902"/>
            <a:ext cx="1975391" cy="276999"/>
          </a:xfrm>
          <a:prstGeom prst="rect">
            <a:avLst/>
          </a:prstGeom>
          <a:noFill/>
        </p:spPr>
        <p:txBody>
          <a:bodyPr wrap="square" lIns="45720" rIns="45720" rtlCol="0" anchor="b">
            <a:spAutoFit/>
          </a:bodyPr>
          <a:lstStyle/>
          <a:p>
            <a:r>
              <a:rPr lang="en-US" sz="1200" b="1" dirty="0">
                <a:solidFill>
                  <a:schemeClr val="accent3"/>
                </a:solidFill>
                <a:latin typeface="+mj-lt"/>
              </a:rPr>
              <a:t>QVC TSV</a:t>
            </a: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C7425FB3-1C52-4870-BB2A-2864BA3E6A46}"/>
              </a:ext>
            </a:extLst>
          </p:cNvPr>
          <p:cNvSpPr txBox="1"/>
          <p:nvPr/>
        </p:nvSpPr>
        <p:spPr>
          <a:xfrm>
            <a:off x="9069988" y="4866415"/>
            <a:ext cx="2003076" cy="430887"/>
          </a:xfrm>
          <a:prstGeom prst="rect">
            <a:avLst/>
          </a:prstGeom>
          <a:noFill/>
        </p:spPr>
        <p:txBody>
          <a:bodyPr wrap="square" lIns="45720" rIns="45720" rtlCol="0">
            <a:spAutoFit/>
          </a:bodyPr>
          <a:lstStyle/>
          <a:p>
            <a:r>
              <a:rPr lang="en-US" sz="1100" dirty="0"/>
              <a:t>Contract manufacturing begins</a:t>
            </a:r>
          </a:p>
          <a:p>
            <a:endParaRPr lang="en-US" sz="1100" dirty="0"/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B111940D-36A9-47FC-8FC9-C41C22561575}"/>
              </a:ext>
            </a:extLst>
          </p:cNvPr>
          <p:cNvSpPr txBox="1"/>
          <p:nvPr/>
        </p:nvSpPr>
        <p:spPr>
          <a:xfrm>
            <a:off x="9069988" y="4654565"/>
            <a:ext cx="929834" cy="276999"/>
          </a:xfrm>
          <a:prstGeom prst="rect">
            <a:avLst/>
          </a:prstGeom>
          <a:noFill/>
        </p:spPr>
        <p:txBody>
          <a:bodyPr wrap="square" lIns="45720" rIns="45720" rtlCol="0" anchor="b">
            <a:spAutoFit/>
          </a:bodyPr>
          <a:lstStyle/>
          <a:p>
            <a:r>
              <a:rPr lang="en-US" sz="1200" b="1" dirty="0">
                <a:solidFill>
                  <a:schemeClr val="accent3"/>
                </a:solidFill>
                <a:latin typeface="+mj-lt"/>
              </a:rPr>
              <a:t>OEM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30198146-DFD5-4EDA-9D27-932D1C760D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3211616" y="1721371"/>
            <a:ext cx="561118" cy="532775"/>
            <a:chOff x="6342170" y="3230657"/>
            <a:chExt cx="561118" cy="532775"/>
          </a:xfrm>
        </p:grpSpPr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C89FF02C-658B-406B-B22E-DE4CF7650176}"/>
                </a:ext>
              </a:extLst>
            </p:cNvPr>
            <p:cNvSpPr/>
            <p:nvPr/>
          </p:nvSpPr>
          <p:spPr>
            <a:xfrm>
              <a:off x="6350574" y="3238842"/>
              <a:ext cx="406384" cy="406383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6CB1617F-A66B-4574-A700-E7C889B4E642}"/>
                </a:ext>
              </a:extLst>
            </p:cNvPr>
            <p:cNvSpPr txBox="1"/>
            <p:nvPr/>
          </p:nvSpPr>
          <p:spPr>
            <a:xfrm>
              <a:off x="6342170" y="3230657"/>
              <a:ext cx="561118" cy="532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70000"/>
                </a:lnSpc>
              </a:pPr>
              <a:r>
                <a:rPr lang="en-US" sz="2000" b="1" dirty="0">
                  <a:solidFill>
                    <a:schemeClr val="bg1"/>
                  </a:solidFill>
                  <a:latin typeface="Avenir Next LT Pro" panose="020B0504020202090204" pitchFamily="34" charset="0"/>
                </a:rPr>
                <a:t>0320</a:t>
              </a: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AAC66F52-45E7-4E1A-A0AD-B56C3A1B4D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094125" y="1156153"/>
            <a:ext cx="561118" cy="532775"/>
            <a:chOff x="6342170" y="3230657"/>
            <a:chExt cx="561118" cy="532775"/>
          </a:xfrm>
        </p:grpSpPr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1770883D-D926-467B-88B2-E2115C25A7D3}"/>
                </a:ext>
              </a:extLst>
            </p:cNvPr>
            <p:cNvSpPr/>
            <p:nvPr/>
          </p:nvSpPr>
          <p:spPr>
            <a:xfrm>
              <a:off x="6350574" y="3238842"/>
              <a:ext cx="406384" cy="406383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0BEEF082-2CE3-4D07-B446-ECE48EB4D621}"/>
                </a:ext>
              </a:extLst>
            </p:cNvPr>
            <p:cNvSpPr txBox="1"/>
            <p:nvPr/>
          </p:nvSpPr>
          <p:spPr>
            <a:xfrm>
              <a:off x="6342170" y="3230657"/>
              <a:ext cx="561118" cy="532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70000"/>
                </a:lnSpc>
              </a:pPr>
              <a:r>
                <a:rPr lang="en-US" sz="2000" b="1" dirty="0">
                  <a:solidFill>
                    <a:schemeClr val="bg1"/>
                  </a:solidFill>
                  <a:latin typeface="Avenir Next LT Pro" panose="020B0504020202090204" pitchFamily="34" charset="0"/>
                </a:rPr>
                <a:t>0420</a:t>
              </a:r>
            </a:p>
          </p:txBody>
        </p:sp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865CF9FB-8F95-4F80-93E1-76DD56F01E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9656373" y="2894922"/>
            <a:ext cx="561118" cy="532775"/>
            <a:chOff x="6342170" y="3230657"/>
            <a:chExt cx="561118" cy="532775"/>
          </a:xfrm>
        </p:grpSpPr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3478751A-0323-4F0C-99B4-E405D34A3A6D}"/>
                </a:ext>
              </a:extLst>
            </p:cNvPr>
            <p:cNvSpPr/>
            <p:nvPr/>
          </p:nvSpPr>
          <p:spPr>
            <a:xfrm>
              <a:off x="6350574" y="3238842"/>
              <a:ext cx="406384" cy="406383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FFBD0B7B-C25E-4E9A-ABFF-564BB0321BF0}"/>
                </a:ext>
              </a:extLst>
            </p:cNvPr>
            <p:cNvSpPr txBox="1"/>
            <p:nvPr/>
          </p:nvSpPr>
          <p:spPr>
            <a:xfrm>
              <a:off x="6342170" y="3230657"/>
              <a:ext cx="561118" cy="532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70000"/>
                </a:lnSpc>
              </a:pPr>
              <a:r>
                <a:rPr lang="en-US" sz="2000" b="1" dirty="0">
                  <a:solidFill>
                    <a:schemeClr val="bg1"/>
                  </a:solidFill>
                  <a:latin typeface="Avenir Next LT Pro" panose="020B0504020202090204" pitchFamily="34" charset="0"/>
                </a:rPr>
                <a:t>0820</a:t>
              </a:r>
            </a:p>
          </p:txBody>
        </p:sp>
      </p:grpSp>
      <p:grpSp>
        <p:nvGrpSpPr>
          <p:cNvPr id="89" name="Group 88">
            <a:extLst>
              <a:ext uri="{FF2B5EF4-FFF2-40B4-BE49-F238E27FC236}">
                <a16:creationId xmlns:a16="http://schemas.microsoft.com/office/drawing/2014/main" id="{8CFB54F8-F1A3-4381-A8E0-B9617BDDB2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7414243" y="5906150"/>
            <a:ext cx="561118" cy="532775"/>
            <a:chOff x="6342170" y="3230657"/>
            <a:chExt cx="561118" cy="532775"/>
          </a:xfrm>
        </p:grpSpPr>
        <p:sp>
          <p:nvSpPr>
            <p:cNvPr id="90" name="Rectangle 89">
              <a:extLst>
                <a:ext uri="{FF2B5EF4-FFF2-40B4-BE49-F238E27FC236}">
                  <a16:creationId xmlns:a16="http://schemas.microsoft.com/office/drawing/2014/main" id="{B3ABD8A6-48E9-447A-AA9C-CAE9F3DDC81F}"/>
                </a:ext>
              </a:extLst>
            </p:cNvPr>
            <p:cNvSpPr/>
            <p:nvPr/>
          </p:nvSpPr>
          <p:spPr>
            <a:xfrm>
              <a:off x="6350574" y="3238842"/>
              <a:ext cx="406384" cy="406383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5CED49FC-96F5-45C9-BA06-FC67FFF16093}"/>
                </a:ext>
              </a:extLst>
            </p:cNvPr>
            <p:cNvSpPr txBox="1"/>
            <p:nvPr/>
          </p:nvSpPr>
          <p:spPr>
            <a:xfrm>
              <a:off x="6342170" y="3230657"/>
              <a:ext cx="561118" cy="532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70000"/>
                </a:lnSpc>
              </a:pPr>
              <a:r>
                <a:rPr lang="en-US" sz="2000" b="1" dirty="0">
                  <a:solidFill>
                    <a:schemeClr val="bg1"/>
                  </a:solidFill>
                  <a:latin typeface="Avenir Next LT Pro" panose="020B0504020202090204" pitchFamily="34" charset="0"/>
                </a:rPr>
                <a:t>19</a:t>
              </a:r>
            </a:p>
            <a:p>
              <a:pPr>
                <a:lnSpc>
                  <a:spcPct val="70000"/>
                </a:lnSpc>
              </a:pPr>
              <a:r>
                <a:rPr lang="en-US" sz="2000" b="1" dirty="0">
                  <a:solidFill>
                    <a:schemeClr val="bg1"/>
                  </a:solidFill>
                  <a:latin typeface="Avenir Next LT Pro" panose="020B0504020202090204" pitchFamily="34" charset="0"/>
                </a:rPr>
                <a:t>60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3FAB8699-7847-462C-91C3-5FF115F576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4398682" y="4709147"/>
            <a:ext cx="561118" cy="532775"/>
            <a:chOff x="6342170" y="3230657"/>
            <a:chExt cx="561118" cy="532775"/>
          </a:xfrm>
        </p:grpSpPr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19F1F6EC-2F55-461F-8336-62BBE0D027B2}"/>
                </a:ext>
              </a:extLst>
            </p:cNvPr>
            <p:cNvSpPr/>
            <p:nvPr/>
          </p:nvSpPr>
          <p:spPr>
            <a:xfrm>
              <a:off x="6350574" y="3238842"/>
              <a:ext cx="406384" cy="406383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C080D331-E0BF-41ED-911F-FDD938B2B3C5}"/>
                </a:ext>
              </a:extLst>
            </p:cNvPr>
            <p:cNvSpPr txBox="1"/>
            <p:nvPr/>
          </p:nvSpPr>
          <p:spPr>
            <a:xfrm>
              <a:off x="6342170" y="3230657"/>
              <a:ext cx="561118" cy="532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70000"/>
                </a:lnSpc>
              </a:pPr>
              <a:r>
                <a:rPr lang="en-US" sz="2000" b="1" dirty="0">
                  <a:solidFill>
                    <a:schemeClr val="bg1"/>
                  </a:solidFill>
                  <a:latin typeface="Avenir Next LT Pro" panose="020B0504020202090204" pitchFamily="34" charset="0"/>
                </a:rPr>
                <a:t>0620</a:t>
              </a:r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31DBD9DC-8511-4794-8AE0-FDCB435B79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6231887" y="2894922"/>
            <a:ext cx="561118" cy="532775"/>
            <a:chOff x="6342170" y="3230657"/>
            <a:chExt cx="561118" cy="532775"/>
          </a:xfrm>
        </p:grpSpPr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BA443DEC-C7A6-43F0-9A50-DA24F5CB5B84}"/>
                </a:ext>
              </a:extLst>
            </p:cNvPr>
            <p:cNvSpPr/>
            <p:nvPr/>
          </p:nvSpPr>
          <p:spPr>
            <a:xfrm>
              <a:off x="6350574" y="3238842"/>
              <a:ext cx="406384" cy="406383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94393FFF-8551-43DF-98C0-AEA139B67C8F}"/>
                </a:ext>
              </a:extLst>
            </p:cNvPr>
            <p:cNvSpPr txBox="1"/>
            <p:nvPr/>
          </p:nvSpPr>
          <p:spPr>
            <a:xfrm>
              <a:off x="6342170" y="3230657"/>
              <a:ext cx="561118" cy="532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70000"/>
                </a:lnSpc>
              </a:pPr>
              <a:r>
                <a:rPr lang="en-US" sz="2000" b="1" dirty="0">
                  <a:solidFill>
                    <a:schemeClr val="bg1"/>
                  </a:solidFill>
                  <a:latin typeface="Avenir Next LT Pro" panose="020B0504020202090204" pitchFamily="34" charset="0"/>
                </a:rPr>
                <a:t>0720</a:t>
              </a:r>
            </a:p>
          </p:txBody>
        </p:sp>
      </p:grpSp>
      <p:grpSp>
        <p:nvGrpSpPr>
          <p:cNvPr id="79" name="Group 78">
            <a:extLst>
              <a:ext uri="{FF2B5EF4-FFF2-40B4-BE49-F238E27FC236}">
                <a16:creationId xmlns:a16="http://schemas.microsoft.com/office/drawing/2014/main" id="{6A262C09-0942-42B4-BF6F-03310C6C11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8556601" y="4716331"/>
            <a:ext cx="561118" cy="532775"/>
            <a:chOff x="6342170" y="3230657"/>
            <a:chExt cx="561118" cy="532775"/>
          </a:xfrm>
        </p:grpSpPr>
        <p:sp>
          <p:nvSpPr>
            <p:cNvPr id="81" name="Rectangle 80">
              <a:extLst>
                <a:ext uri="{FF2B5EF4-FFF2-40B4-BE49-F238E27FC236}">
                  <a16:creationId xmlns:a16="http://schemas.microsoft.com/office/drawing/2014/main" id="{1EFB5AD4-1D88-4F44-B531-23E669AD641C}"/>
                </a:ext>
              </a:extLst>
            </p:cNvPr>
            <p:cNvSpPr/>
            <p:nvPr/>
          </p:nvSpPr>
          <p:spPr>
            <a:xfrm>
              <a:off x="6350574" y="3238842"/>
              <a:ext cx="406384" cy="406383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52209DDC-AD21-474A-842F-368131D0067B}"/>
                </a:ext>
              </a:extLst>
            </p:cNvPr>
            <p:cNvSpPr txBox="1"/>
            <p:nvPr/>
          </p:nvSpPr>
          <p:spPr>
            <a:xfrm>
              <a:off x="6342170" y="3230657"/>
              <a:ext cx="561118" cy="532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70000"/>
                </a:lnSpc>
              </a:pPr>
              <a:r>
                <a:rPr lang="en-US" sz="2000" b="1" dirty="0">
                  <a:solidFill>
                    <a:schemeClr val="bg1"/>
                  </a:solidFill>
                  <a:latin typeface="Avenir Next LT Pro" panose="020B0504020202090204" pitchFamily="34" charset="0"/>
                </a:rPr>
                <a:t>0720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52D5F8FD-3BDD-42A2-B261-589D5943DEED}"/>
              </a:ext>
            </a:extLst>
          </p:cNvPr>
          <p:cNvSpPr txBox="1"/>
          <p:nvPr/>
        </p:nvSpPr>
        <p:spPr>
          <a:xfrm>
            <a:off x="109547" y="3035840"/>
            <a:ext cx="1895026" cy="600164"/>
          </a:xfrm>
          <a:prstGeom prst="rect">
            <a:avLst/>
          </a:prstGeom>
          <a:noFill/>
        </p:spPr>
        <p:txBody>
          <a:bodyPr wrap="square" lIns="45720" rIns="45720" rtlCol="0">
            <a:spAutoFit/>
          </a:bodyPr>
          <a:lstStyle/>
          <a:p>
            <a:pPr algn="r"/>
            <a:r>
              <a:rPr lang="en-US" sz="1100" dirty="0"/>
              <a:t>Open Doors in new facility in Wauchula, FL.</a:t>
            </a:r>
          </a:p>
          <a:p>
            <a:pPr algn="r"/>
            <a:endParaRPr lang="en-US" sz="11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D17390D-609C-4388-BB11-95F709B6D2C3}"/>
              </a:ext>
            </a:extLst>
          </p:cNvPr>
          <p:cNvSpPr txBox="1"/>
          <p:nvPr/>
        </p:nvSpPr>
        <p:spPr>
          <a:xfrm>
            <a:off x="196341" y="2839902"/>
            <a:ext cx="1808232" cy="276999"/>
          </a:xfrm>
          <a:prstGeom prst="rect">
            <a:avLst/>
          </a:prstGeom>
          <a:noFill/>
        </p:spPr>
        <p:txBody>
          <a:bodyPr wrap="square" lIns="45720" rIns="45720" rtlCol="0" anchor="b">
            <a:spAutoFit/>
          </a:bodyPr>
          <a:lstStyle/>
          <a:p>
            <a:pPr algn="r"/>
            <a:r>
              <a:rPr lang="en-US" sz="1200" b="1" dirty="0">
                <a:solidFill>
                  <a:schemeClr val="accent3"/>
                </a:solidFill>
                <a:latin typeface="+mj-lt"/>
              </a:rPr>
              <a:t>Open Doors</a:t>
            </a: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774EAA49-6F89-40EC-8042-2C82E231CF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2078581" y="2894922"/>
            <a:ext cx="561118" cy="532775"/>
            <a:chOff x="6342170" y="3230657"/>
            <a:chExt cx="561118" cy="532775"/>
          </a:xfrm>
        </p:grpSpPr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19CA4D8D-7401-4644-9DD0-99FE8BF249C8}"/>
                </a:ext>
              </a:extLst>
            </p:cNvPr>
            <p:cNvSpPr/>
            <p:nvPr/>
          </p:nvSpPr>
          <p:spPr>
            <a:xfrm>
              <a:off x="6350574" y="3238842"/>
              <a:ext cx="406384" cy="406383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6679E706-BE4F-4F76-B6CC-582AF22EA402}"/>
                </a:ext>
              </a:extLst>
            </p:cNvPr>
            <p:cNvSpPr txBox="1"/>
            <p:nvPr/>
          </p:nvSpPr>
          <p:spPr>
            <a:xfrm>
              <a:off x="6342170" y="3230657"/>
              <a:ext cx="561118" cy="532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70000"/>
                </a:lnSpc>
              </a:pPr>
              <a:r>
                <a:rPr lang="en-US" sz="2000" b="1" dirty="0">
                  <a:solidFill>
                    <a:schemeClr val="bg1"/>
                  </a:solidFill>
                  <a:latin typeface="Avenir Next LT Pro" panose="020B0504020202090204" pitchFamily="34" charset="0"/>
                </a:rPr>
                <a:t>0120</a:t>
              </a:r>
            </a:p>
          </p:txBody>
        </p:sp>
      </p:grpSp>
      <p:cxnSp>
        <p:nvCxnSpPr>
          <p:cNvPr id="13" name="Straight Connector 12" descr="line">
            <a:extLst>
              <a:ext uri="{FF2B5EF4-FFF2-40B4-BE49-F238E27FC236}">
                <a16:creationId xmlns:a16="http://schemas.microsoft.com/office/drawing/2014/main" id="{345B955D-D8F7-4229-9BC3-2AABC5285B0A}"/>
              </a:ext>
            </a:extLst>
          </p:cNvPr>
          <p:cNvCxnSpPr>
            <a:cxnSpLocks/>
          </p:cNvCxnSpPr>
          <p:nvPr/>
        </p:nvCxnSpPr>
        <p:spPr>
          <a:xfrm>
            <a:off x="196341" y="4024752"/>
            <a:ext cx="11734800" cy="0"/>
          </a:xfrm>
          <a:prstGeom prst="line">
            <a:avLst/>
          </a:prstGeom>
          <a:ln w="57150">
            <a:solidFill>
              <a:schemeClr val="accent3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158159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2CF6E3D-9DA9-4924-B60E-9EFD0A2434AF}"/>
              </a:ext>
            </a:extLst>
          </p:cNvPr>
          <p:cNvSpPr txBox="1"/>
          <p:nvPr/>
        </p:nvSpPr>
        <p:spPr>
          <a:xfrm>
            <a:off x="4965430" y="629268"/>
            <a:ext cx="6586491" cy="128616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i="1">
                <a:latin typeface="+mj-lt"/>
                <a:ea typeface="+mj-ea"/>
                <a:cs typeface="+mj-cs"/>
              </a:rPr>
              <a:t>FTE</a:t>
            </a:r>
            <a:r>
              <a:rPr lang="en-US" sz="4400" b="1" dirty="0">
                <a:latin typeface="+mj-lt"/>
                <a:ea typeface="+mj-ea"/>
                <a:cs typeface="+mj-cs"/>
              </a:rPr>
              <a:t> </a:t>
            </a:r>
            <a:r>
              <a:rPr lang="en-US" sz="4400" i="1">
                <a:latin typeface="+mj-lt"/>
                <a:ea typeface="+mj-ea"/>
                <a:cs typeface="+mj-cs"/>
              </a:rPr>
              <a:t>JOB</a:t>
            </a:r>
            <a:r>
              <a:rPr lang="en-US" sz="4400" b="1" dirty="0">
                <a:latin typeface="+mj-lt"/>
                <a:ea typeface="+mj-ea"/>
                <a:cs typeface="+mj-cs"/>
              </a:rPr>
              <a:t> </a:t>
            </a:r>
            <a:r>
              <a:rPr lang="en-US" sz="4400" i="1">
                <a:latin typeface="+mj-lt"/>
                <a:ea typeface="+mj-ea"/>
                <a:cs typeface="+mj-cs"/>
              </a:rPr>
              <a:t>CREATION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7C0AF34-8536-4FDC-A68E-284F9AF8FB85}"/>
              </a:ext>
            </a:extLst>
          </p:cNvPr>
          <p:cNvSpPr txBox="1"/>
          <p:nvPr/>
        </p:nvSpPr>
        <p:spPr>
          <a:xfrm>
            <a:off x="4965431" y="2438400"/>
            <a:ext cx="6586489" cy="3785419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Ctr="0" forceAA="0" compatLnSpc="1">
            <a:prstTxWarp prst="textNoShape">
              <a:avLst/>
            </a:prstTxWarp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spc="300" dirty="0"/>
              <a:t>2020 Job Creation FTE Minimum: 16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spc="300" dirty="0"/>
              <a:t>Currently: 28 Employees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spc="300" dirty="0"/>
              <a:t>25 Full-time – 3 Part-time employees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spc="300" dirty="0"/>
              <a:t>Year Average – 20 FTEs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spc="300" dirty="0"/>
              <a:t>25,000 Hours – Non salaried employees</a:t>
            </a:r>
          </a:p>
        </p:txBody>
      </p:sp>
      <p:pic>
        <p:nvPicPr>
          <p:cNvPr id="8" name="Picture 7" descr="A person standing in a room&#10;&#10;Description automatically generated">
            <a:extLst>
              <a:ext uri="{FF2B5EF4-FFF2-40B4-BE49-F238E27FC236}">
                <a16:creationId xmlns:a16="http://schemas.microsoft.com/office/drawing/2014/main" id="{4601FB9B-AD3B-45D1-84A7-07AE6E3CDDD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50" b="1"/>
          <a:stretch/>
        </p:blipFill>
        <p:spPr>
          <a:xfrm rot="5400000">
            <a:off x="-1111204" y="1111204"/>
            <a:ext cx="6858000" cy="4635591"/>
          </a:xfrm>
          <a:prstGeom prst="rect">
            <a:avLst/>
          </a:prstGeom>
          <a:effectLst/>
        </p:spPr>
      </p:pic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9D7F5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224631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2CF6E3D-9DA9-4924-B60E-9EFD0A2434AF}"/>
              </a:ext>
            </a:extLst>
          </p:cNvPr>
          <p:cNvSpPr txBox="1"/>
          <p:nvPr/>
        </p:nvSpPr>
        <p:spPr>
          <a:xfrm>
            <a:off x="4965430" y="629268"/>
            <a:ext cx="6586491" cy="128616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i="1" dirty="0">
                <a:latin typeface="+mj-lt"/>
                <a:ea typeface="+mj-ea"/>
                <a:cs typeface="+mj-cs"/>
              </a:rPr>
              <a:t>Foundational Year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7C0AF34-8536-4FDC-A68E-284F9AF8FB85}"/>
              </a:ext>
            </a:extLst>
          </p:cNvPr>
          <p:cNvSpPr txBox="1"/>
          <p:nvPr/>
        </p:nvSpPr>
        <p:spPr>
          <a:xfrm>
            <a:off x="4965431" y="2438400"/>
            <a:ext cx="6586489" cy="3785419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Ctr="0" forceAA="0" compatLnSpc="1">
            <a:prstTxWarp prst="textNoShape">
              <a:avLst/>
            </a:prstTxWarp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spc="300" dirty="0"/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9D7F5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 descr="A sign on the side of a building&#10;&#10;Description automatically generated">
            <a:extLst>
              <a:ext uri="{FF2B5EF4-FFF2-40B4-BE49-F238E27FC236}">
                <a16:creationId xmlns:a16="http://schemas.microsoft.com/office/drawing/2014/main" id="{6D928D72-FDD3-45F5-AA45-07D3592089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143000" y="1143000"/>
            <a:ext cx="6858000" cy="4572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36E1420-42E2-4DDF-BB4F-CCF3172C47C7}"/>
              </a:ext>
            </a:extLst>
          </p:cNvPr>
          <p:cNvSpPr txBox="1"/>
          <p:nvPr/>
        </p:nvSpPr>
        <p:spPr>
          <a:xfrm>
            <a:off x="5117831" y="2590800"/>
            <a:ext cx="6586489" cy="3785419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Ctr="0" forceAA="0" compatLnSpc="1">
            <a:prstTxWarp prst="textNoShape">
              <a:avLst/>
            </a:prstTxWarp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spc="300" dirty="0"/>
              <a:t>Streamlined Riveter Process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spc="300" dirty="0"/>
              <a:t>Increased Production Capacity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spc="300" dirty="0"/>
              <a:t>Expanding Our Mission – American Manufacturing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spc="300" dirty="0"/>
          </a:p>
        </p:txBody>
      </p:sp>
    </p:spTree>
    <p:extLst>
      <p:ext uri="{BB962C8B-B14F-4D97-AF65-F5344CB8AC3E}">
        <p14:creationId xmlns:p14="http://schemas.microsoft.com/office/powerpoint/2010/main" val="18380424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91C9AD49-B77B-420C-B6AB-3A9E0C19441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916" r="18518"/>
          <a:stretch/>
        </p:blipFill>
        <p:spPr>
          <a:xfrm>
            <a:off x="9665524" y="2301394"/>
            <a:ext cx="2062060" cy="185688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1F4CCB0-DB99-4B85-8AAD-CA5FDC47D1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19112" y="2086747"/>
            <a:ext cx="2108571" cy="210857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6DA950A-2416-4583-A6D2-ECE53B25ED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11104" y="2542860"/>
            <a:ext cx="2116199" cy="173830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B67C632-FAA9-43A4-9357-7DF287342D8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0234" y="2556395"/>
            <a:ext cx="2876315" cy="163590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6538BEF-3A52-4460-B67E-5D0A31AAD4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19891" y="2559414"/>
            <a:ext cx="680210" cy="68021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9" name="Text Placeholder 48">
            <a:extLst>
              <a:ext uri="{FF2B5EF4-FFF2-40B4-BE49-F238E27FC236}">
                <a16:creationId xmlns:a16="http://schemas.microsoft.com/office/drawing/2014/main" id="{0A8B3BCB-8374-4334-9EEF-4C042DCF9E68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276413" y="2510740"/>
            <a:ext cx="912806" cy="967285"/>
          </a:xfrm>
        </p:spPr>
        <p:txBody>
          <a:bodyPr>
            <a:noAutofit/>
          </a:bodyPr>
          <a:lstStyle/>
          <a:p>
            <a:pPr marL="0" indent="0" algn="r">
              <a:lnSpc>
                <a:spcPct val="70000"/>
              </a:lnSpc>
              <a:spcBef>
                <a:spcPts val="0"/>
              </a:spcBef>
              <a:buNone/>
            </a:pPr>
            <a:r>
              <a:rPr lang="en-US" sz="3600" b="1" dirty="0">
                <a:solidFill>
                  <a:schemeClr val="bg1"/>
                </a:solidFill>
                <a:latin typeface="Avenir Next LT Pro" panose="020B0504020202090204" pitchFamily="34" charset="0"/>
              </a:rPr>
              <a:t>01</a:t>
            </a:r>
          </a:p>
          <a:p>
            <a:pPr marL="0" indent="0" algn="r">
              <a:lnSpc>
                <a:spcPct val="70000"/>
              </a:lnSpc>
              <a:spcBef>
                <a:spcPts val="0"/>
              </a:spcBef>
              <a:buNone/>
            </a:pPr>
            <a:r>
              <a:rPr lang="en-US" sz="3600" b="1" dirty="0">
                <a:solidFill>
                  <a:schemeClr val="bg1"/>
                </a:solidFill>
                <a:latin typeface="Avenir Next LT Pro" panose="020B0504020202090204" pitchFamily="34" charset="0"/>
              </a:rPr>
              <a:t>20</a:t>
            </a:r>
          </a:p>
          <a:p>
            <a:pPr marL="0" indent="0" algn="r">
              <a:lnSpc>
                <a:spcPct val="70000"/>
              </a:lnSpc>
              <a:spcBef>
                <a:spcPts val="0"/>
              </a:spcBef>
              <a:buNone/>
            </a:pPr>
            <a:endParaRPr lang="en-US" sz="3600" b="1" dirty="0">
              <a:solidFill>
                <a:schemeClr val="bg1"/>
              </a:solidFill>
              <a:latin typeface="Avenir Next LT Pro" panose="020B0504020202090204" pitchFamily="34" charset="0"/>
            </a:endParaRPr>
          </a:p>
        </p:txBody>
      </p:sp>
      <p:sp>
        <p:nvSpPr>
          <p:cNvPr id="50" name="Text Placeholder 49">
            <a:extLst>
              <a:ext uri="{FF2B5EF4-FFF2-40B4-BE49-F238E27FC236}">
                <a16:creationId xmlns:a16="http://schemas.microsoft.com/office/drawing/2014/main" id="{7F266011-39DA-468E-BA05-006148E95A2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20298" y="4315140"/>
            <a:ext cx="2299102" cy="254663"/>
          </a:xfrm>
        </p:spPr>
        <p:txBody>
          <a:bodyPr lIns="0" rIns="0" anchor="t"/>
          <a:lstStyle/>
          <a:p>
            <a:r>
              <a:rPr lang="en-US" sz="2000" b="1" dirty="0">
                <a:solidFill>
                  <a:schemeClr val="accent2"/>
                </a:solidFill>
                <a:latin typeface="+mj-lt"/>
              </a:rPr>
              <a:t>MORNINGS WITH</a:t>
            </a:r>
            <a:br>
              <a:rPr lang="en-US" sz="2000" b="1" dirty="0">
                <a:solidFill>
                  <a:schemeClr val="accent2"/>
                </a:solidFill>
                <a:latin typeface="+mj-lt"/>
              </a:rPr>
            </a:br>
            <a:r>
              <a:rPr lang="en-US" sz="2000" b="1" dirty="0">
                <a:solidFill>
                  <a:schemeClr val="accent2"/>
                </a:solidFill>
                <a:latin typeface="+mj-lt"/>
              </a:rPr>
              <a:t>MARIA</a:t>
            </a:r>
          </a:p>
        </p:txBody>
      </p:sp>
      <p:sp>
        <p:nvSpPr>
          <p:cNvPr id="51" name="Text Placeholder 50">
            <a:extLst>
              <a:ext uri="{FF2B5EF4-FFF2-40B4-BE49-F238E27FC236}">
                <a16:creationId xmlns:a16="http://schemas.microsoft.com/office/drawing/2014/main" id="{77AD842D-C4A8-46AA-BA73-34496B674C5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553933" y="4315140"/>
            <a:ext cx="2460625" cy="254663"/>
          </a:xfrm>
        </p:spPr>
        <p:txBody>
          <a:bodyPr lIns="0" rIns="0" anchor="t"/>
          <a:lstStyle/>
          <a:p>
            <a:r>
              <a:rPr lang="en-US" sz="2000" b="1" dirty="0">
                <a:solidFill>
                  <a:schemeClr val="accent2"/>
                </a:solidFill>
                <a:latin typeface="+mj-lt"/>
              </a:rPr>
              <a:t>FOXNEWS.COM</a:t>
            </a:r>
          </a:p>
        </p:txBody>
      </p:sp>
      <p:sp>
        <p:nvSpPr>
          <p:cNvPr id="52" name="Text Placeholder 51">
            <a:extLst>
              <a:ext uri="{FF2B5EF4-FFF2-40B4-BE49-F238E27FC236}">
                <a16:creationId xmlns:a16="http://schemas.microsoft.com/office/drawing/2014/main" id="{0A6DD91F-81BC-47BF-A383-C5F885BCEEC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627411" y="4315140"/>
            <a:ext cx="2287990" cy="254663"/>
          </a:xfrm>
        </p:spPr>
        <p:txBody>
          <a:bodyPr lIns="0" rIns="0" anchor="t"/>
          <a:lstStyle/>
          <a:p>
            <a:r>
              <a:rPr lang="en-US" sz="2000" b="1" dirty="0">
                <a:solidFill>
                  <a:schemeClr val="accent2"/>
                </a:solidFill>
                <a:latin typeface="+mj-lt"/>
              </a:rPr>
              <a:t>QVC</a:t>
            </a:r>
          </a:p>
        </p:txBody>
      </p:sp>
      <p:sp>
        <p:nvSpPr>
          <p:cNvPr id="53" name="Text Placeholder 52">
            <a:extLst>
              <a:ext uri="{FF2B5EF4-FFF2-40B4-BE49-F238E27FC236}">
                <a16:creationId xmlns:a16="http://schemas.microsoft.com/office/drawing/2014/main" id="{84DDDC3A-EC3B-4BEB-86C4-554F99B22BC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9653041" y="4315140"/>
            <a:ext cx="2310360" cy="693081"/>
          </a:xfrm>
        </p:spPr>
        <p:txBody>
          <a:bodyPr lIns="0" rIns="0" anchor="t"/>
          <a:lstStyle/>
          <a:p>
            <a:r>
              <a:rPr lang="en-US" sz="2000" b="1" dirty="0">
                <a:solidFill>
                  <a:schemeClr val="accent2"/>
                </a:solidFill>
                <a:latin typeface="+mj-lt"/>
              </a:rPr>
              <a:t>Mrs. Pence</a:t>
            </a:r>
          </a:p>
          <a:p>
            <a:endParaRPr lang="en-US" sz="2000" b="1" dirty="0"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63" name="Text Placeholder 62">
            <a:extLst>
              <a:ext uri="{FF2B5EF4-FFF2-40B4-BE49-F238E27FC236}">
                <a16:creationId xmlns:a16="http://schemas.microsoft.com/office/drawing/2014/main" id="{A543A1C8-D587-4EAA-AFB6-E6D4161D889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519891" y="4963732"/>
            <a:ext cx="2144450" cy="1591534"/>
          </a:xfrm>
        </p:spPr>
        <p:txBody>
          <a:bodyPr lIns="0" rIns="0" anchor="t"/>
          <a:lstStyle/>
          <a:p>
            <a:pPr>
              <a:lnSpc>
                <a:spcPct val="100000"/>
              </a:lnSpc>
            </a:pPr>
            <a:r>
              <a:rPr lang="en-US" sz="1200" dirty="0">
                <a:solidFill>
                  <a:schemeClr val="tx1"/>
                </a:solidFill>
              </a:rPr>
              <a:t>January 13, 2020</a:t>
            </a:r>
          </a:p>
          <a:p>
            <a:pPr>
              <a:lnSpc>
                <a:spcPct val="100000"/>
              </a:lnSpc>
            </a:pPr>
            <a:r>
              <a:rPr lang="en-US" sz="1200" dirty="0"/>
              <a:t>Highlighting Job Creation Grant In Hardee County</a:t>
            </a:r>
            <a:endParaRPr lang="en-US" sz="1200" dirty="0">
              <a:solidFill>
                <a:schemeClr val="tx1"/>
              </a:solidFill>
            </a:endParaRPr>
          </a:p>
          <a:p>
            <a:pPr>
              <a:lnSpc>
                <a:spcPct val="100000"/>
              </a:lnSpc>
            </a:pP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1024" name="Text Placeholder 1023">
            <a:extLst>
              <a:ext uri="{FF2B5EF4-FFF2-40B4-BE49-F238E27FC236}">
                <a16:creationId xmlns:a16="http://schemas.microsoft.com/office/drawing/2014/main" id="{B944CE0E-E6DD-4B8E-9730-FCD90EAD8FFB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3553515" y="4786821"/>
            <a:ext cx="2295108" cy="1606408"/>
          </a:xfrm>
        </p:spPr>
        <p:txBody>
          <a:bodyPr lIns="0" rIns="0"/>
          <a:lstStyle/>
          <a:p>
            <a:pPr>
              <a:lnSpc>
                <a:spcPct val="100000"/>
              </a:lnSpc>
            </a:pPr>
            <a:r>
              <a:rPr lang="en-US" sz="1200" dirty="0">
                <a:solidFill>
                  <a:schemeClr val="tx1"/>
                </a:solidFill>
              </a:rPr>
              <a:t>June 6, 2020</a:t>
            </a:r>
          </a:p>
          <a:p>
            <a:pPr>
              <a:lnSpc>
                <a:spcPct val="100000"/>
              </a:lnSpc>
            </a:pPr>
            <a:r>
              <a:rPr lang="en-US" sz="1200" dirty="0"/>
              <a:t>Highlighting </a:t>
            </a:r>
            <a:r>
              <a:rPr lang="en-US" sz="1200" dirty="0" err="1"/>
              <a:t>Covid</a:t>
            </a:r>
            <a:r>
              <a:rPr lang="en-US" sz="1200" dirty="0"/>
              <a:t> Efforts</a:t>
            </a:r>
            <a:endParaRPr lang="en-US" sz="1200" dirty="0">
              <a:solidFill>
                <a:schemeClr val="tx1"/>
              </a:solidFill>
            </a:endParaRPr>
          </a:p>
          <a:p>
            <a:pPr>
              <a:lnSpc>
                <a:spcPct val="100000"/>
              </a:lnSpc>
            </a:pP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1025" name="Text Placeholder 1024">
            <a:extLst>
              <a:ext uri="{FF2B5EF4-FFF2-40B4-BE49-F238E27FC236}">
                <a16:creationId xmlns:a16="http://schemas.microsoft.com/office/drawing/2014/main" id="{286CA970-19A8-4480-B651-FFDCFFFEDC87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6627411" y="4786821"/>
            <a:ext cx="2295108" cy="1606408"/>
          </a:xfrm>
        </p:spPr>
        <p:txBody>
          <a:bodyPr lIns="0" rIns="0"/>
          <a:lstStyle/>
          <a:p>
            <a:pPr>
              <a:lnSpc>
                <a:spcPct val="100000"/>
              </a:lnSpc>
            </a:pPr>
            <a:r>
              <a:rPr lang="en-US" sz="1200" dirty="0">
                <a:solidFill>
                  <a:schemeClr val="tx1"/>
                </a:solidFill>
              </a:rPr>
              <a:t>Todays Special Value.</a:t>
            </a:r>
          </a:p>
          <a:p>
            <a:pPr>
              <a:lnSpc>
                <a:spcPct val="100000"/>
              </a:lnSpc>
            </a:pP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1027" name="Text Placeholder 1026">
            <a:extLst>
              <a:ext uri="{FF2B5EF4-FFF2-40B4-BE49-F238E27FC236}">
                <a16:creationId xmlns:a16="http://schemas.microsoft.com/office/drawing/2014/main" id="{3F9632C8-FB9D-4D5F-BF3E-0481512A4367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9646995" y="4661680"/>
            <a:ext cx="2295108" cy="1606408"/>
          </a:xfrm>
        </p:spPr>
        <p:txBody>
          <a:bodyPr lIns="0" rIns="0"/>
          <a:lstStyle/>
          <a:p>
            <a:pPr>
              <a:lnSpc>
                <a:spcPct val="100000"/>
              </a:lnSpc>
            </a:pPr>
            <a:r>
              <a:rPr lang="en-US" sz="1200" dirty="0">
                <a:solidFill>
                  <a:schemeClr val="tx1"/>
                </a:solidFill>
              </a:rPr>
              <a:t>Republic National Convention Mention - highlighting efforts towards military spouse unemployment.</a:t>
            </a:r>
          </a:p>
          <a:p>
            <a:pPr>
              <a:lnSpc>
                <a:spcPct val="100000"/>
              </a:lnSpc>
            </a:pP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45908483-7211-4BD9-9377-93B7CF4073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573731" y="2331471"/>
            <a:ext cx="680210" cy="68021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855528AA-BA1E-4EBB-83E7-447410A2DC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619112" y="2331471"/>
            <a:ext cx="680210" cy="68021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F7D945AE-942E-44BE-B3CC-3A98746607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667538" y="2331471"/>
            <a:ext cx="680210" cy="68021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6" name="Text Placeholder 45">
            <a:extLst>
              <a:ext uri="{FF2B5EF4-FFF2-40B4-BE49-F238E27FC236}">
                <a16:creationId xmlns:a16="http://schemas.microsoft.com/office/drawing/2014/main" id="{58005EEC-768C-4051-BE6F-517100FFD295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3447430" y="2305505"/>
            <a:ext cx="996504" cy="967285"/>
          </a:xfrm>
        </p:spPr>
        <p:txBody>
          <a:bodyPr>
            <a:noAutofit/>
          </a:bodyPr>
          <a:lstStyle/>
          <a:p>
            <a:pPr marL="0" indent="0" algn="r">
              <a:lnSpc>
                <a:spcPct val="70000"/>
              </a:lnSpc>
              <a:spcBef>
                <a:spcPts val="0"/>
              </a:spcBef>
              <a:buNone/>
            </a:pPr>
            <a:r>
              <a:rPr lang="en-US" sz="3600" b="1" dirty="0">
                <a:solidFill>
                  <a:schemeClr val="bg1"/>
                </a:solidFill>
                <a:latin typeface="Avenir Next LT Pro" panose="020B0504020202090204" pitchFamily="34" charset="0"/>
              </a:rPr>
              <a:t>06</a:t>
            </a:r>
          </a:p>
          <a:p>
            <a:pPr marL="0" indent="0" algn="r">
              <a:lnSpc>
                <a:spcPct val="70000"/>
              </a:lnSpc>
              <a:spcBef>
                <a:spcPts val="0"/>
              </a:spcBef>
              <a:buNone/>
            </a:pPr>
            <a:r>
              <a:rPr lang="en-US" sz="3600" b="1" dirty="0">
                <a:solidFill>
                  <a:schemeClr val="bg1"/>
                </a:solidFill>
                <a:latin typeface="Avenir Next LT Pro" panose="020B0504020202090204" pitchFamily="34" charset="0"/>
              </a:rPr>
              <a:t>20</a:t>
            </a:r>
          </a:p>
          <a:p>
            <a:pPr marL="0" indent="0" algn="r">
              <a:lnSpc>
                <a:spcPct val="70000"/>
              </a:lnSpc>
              <a:spcBef>
                <a:spcPts val="0"/>
              </a:spcBef>
              <a:buNone/>
            </a:pPr>
            <a:endParaRPr lang="en-US" sz="3600" b="1" dirty="0">
              <a:solidFill>
                <a:schemeClr val="bg1"/>
              </a:solidFill>
              <a:latin typeface="Avenir Next LT Pro" panose="020B0504020202090204" pitchFamily="34" charset="0"/>
            </a:endParaRPr>
          </a:p>
        </p:txBody>
      </p:sp>
      <p:sp>
        <p:nvSpPr>
          <p:cNvPr id="47" name="Text Placeholder 46">
            <a:extLst>
              <a:ext uri="{FF2B5EF4-FFF2-40B4-BE49-F238E27FC236}">
                <a16:creationId xmlns:a16="http://schemas.microsoft.com/office/drawing/2014/main" id="{43C23986-D06C-4A1F-AB06-6FC5BE51097F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6493842" y="2305505"/>
            <a:ext cx="996504" cy="967285"/>
          </a:xfrm>
        </p:spPr>
        <p:txBody>
          <a:bodyPr>
            <a:noAutofit/>
          </a:bodyPr>
          <a:lstStyle/>
          <a:p>
            <a:pPr marL="0" indent="0" algn="r">
              <a:lnSpc>
                <a:spcPct val="70000"/>
              </a:lnSpc>
              <a:spcBef>
                <a:spcPts val="0"/>
              </a:spcBef>
              <a:buNone/>
            </a:pPr>
            <a:r>
              <a:rPr lang="en-US" sz="3600" b="1" dirty="0">
                <a:solidFill>
                  <a:schemeClr val="bg1"/>
                </a:solidFill>
                <a:latin typeface="Avenir Next LT Pro" panose="020B0504020202090204" pitchFamily="34" charset="0"/>
              </a:rPr>
              <a:t>07</a:t>
            </a:r>
          </a:p>
          <a:p>
            <a:pPr marL="0" indent="0" algn="r">
              <a:lnSpc>
                <a:spcPct val="70000"/>
              </a:lnSpc>
              <a:spcBef>
                <a:spcPts val="0"/>
              </a:spcBef>
              <a:buNone/>
            </a:pPr>
            <a:r>
              <a:rPr lang="en-US" sz="3600" b="1" dirty="0">
                <a:solidFill>
                  <a:schemeClr val="bg1"/>
                </a:solidFill>
                <a:latin typeface="Avenir Next LT Pro" panose="020B0504020202090204" pitchFamily="34" charset="0"/>
              </a:rPr>
              <a:t>20</a:t>
            </a:r>
          </a:p>
          <a:p>
            <a:pPr marL="0" indent="0" algn="r">
              <a:lnSpc>
                <a:spcPct val="70000"/>
              </a:lnSpc>
              <a:spcBef>
                <a:spcPts val="0"/>
              </a:spcBef>
              <a:buNone/>
            </a:pPr>
            <a:endParaRPr lang="en-US" sz="3600" b="1" dirty="0">
              <a:solidFill>
                <a:schemeClr val="bg1"/>
              </a:solidFill>
              <a:latin typeface="Avenir Next LT Pro" panose="020B0504020202090204" pitchFamily="34" charset="0"/>
            </a:endParaRPr>
          </a:p>
        </p:txBody>
      </p:sp>
      <p:sp>
        <p:nvSpPr>
          <p:cNvPr id="48" name="Text Placeholder 47">
            <a:extLst>
              <a:ext uri="{FF2B5EF4-FFF2-40B4-BE49-F238E27FC236}">
                <a16:creationId xmlns:a16="http://schemas.microsoft.com/office/drawing/2014/main" id="{FF4AC07F-587E-4FF6-868C-BF8A38548348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9540482" y="2305505"/>
            <a:ext cx="996504" cy="967285"/>
          </a:xfrm>
        </p:spPr>
        <p:txBody>
          <a:bodyPr>
            <a:noAutofit/>
          </a:bodyPr>
          <a:lstStyle/>
          <a:p>
            <a:pPr marL="0" indent="0" algn="r">
              <a:lnSpc>
                <a:spcPct val="70000"/>
              </a:lnSpc>
              <a:spcBef>
                <a:spcPts val="0"/>
              </a:spcBef>
              <a:buNone/>
            </a:pPr>
            <a:r>
              <a:rPr lang="en-US" sz="3600" b="1" dirty="0">
                <a:solidFill>
                  <a:schemeClr val="bg1"/>
                </a:solidFill>
                <a:latin typeface="Avenir Next LT Pro" panose="020B0504020202090204" pitchFamily="34" charset="0"/>
              </a:rPr>
              <a:t>08</a:t>
            </a:r>
          </a:p>
          <a:p>
            <a:pPr marL="0" indent="0" algn="r">
              <a:lnSpc>
                <a:spcPct val="70000"/>
              </a:lnSpc>
              <a:spcBef>
                <a:spcPts val="0"/>
              </a:spcBef>
              <a:buNone/>
            </a:pPr>
            <a:r>
              <a:rPr lang="en-US" sz="3600" b="1" dirty="0">
                <a:solidFill>
                  <a:schemeClr val="bg1"/>
                </a:solidFill>
                <a:latin typeface="Avenir Next LT Pro" panose="020B0504020202090204" pitchFamily="34" charset="0"/>
              </a:rPr>
              <a:t>20</a:t>
            </a:r>
          </a:p>
          <a:p>
            <a:pPr marL="0" indent="0" algn="r">
              <a:lnSpc>
                <a:spcPct val="70000"/>
              </a:lnSpc>
              <a:spcBef>
                <a:spcPts val="0"/>
              </a:spcBef>
              <a:buNone/>
            </a:pPr>
            <a:endParaRPr lang="en-US" sz="3600" b="1" dirty="0">
              <a:solidFill>
                <a:schemeClr val="bg1"/>
              </a:solidFill>
              <a:latin typeface="Avenir Next LT Pro" panose="020B0504020202090204" pitchFamily="34" charset="0"/>
            </a:endParaRPr>
          </a:p>
        </p:txBody>
      </p:sp>
      <p:cxnSp>
        <p:nvCxnSpPr>
          <p:cNvPr id="4" name="Straight Connector 3" descr="line">
            <a:extLst>
              <a:ext uri="{FF2B5EF4-FFF2-40B4-BE49-F238E27FC236}">
                <a16:creationId xmlns:a16="http://schemas.microsoft.com/office/drawing/2014/main" id="{7DA20D41-E5FE-446F-BC81-B7BF5A66215D}"/>
              </a:ext>
            </a:extLst>
          </p:cNvPr>
          <p:cNvCxnSpPr>
            <a:cxnSpLocks/>
          </p:cNvCxnSpPr>
          <p:nvPr/>
        </p:nvCxnSpPr>
        <p:spPr>
          <a:xfrm>
            <a:off x="519891" y="4210563"/>
            <a:ext cx="11018626" cy="0"/>
          </a:xfrm>
          <a:prstGeom prst="line">
            <a:avLst/>
          </a:prstGeom>
          <a:ln w="57150">
            <a:solidFill>
              <a:schemeClr val="accent2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3" name="Title 2">
            <a:extLst>
              <a:ext uri="{FF2B5EF4-FFF2-40B4-BE49-F238E27FC236}">
                <a16:creationId xmlns:a16="http://schemas.microsoft.com/office/drawing/2014/main" id="{4B86219C-01A9-4F0B-9C36-50A0AC50A1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100" i="1" dirty="0">
                <a:solidFill>
                  <a:srgbClr val="211F2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High</a:t>
            </a:r>
            <a:r>
              <a:rPr lang="en-US" sz="4000" b="1" dirty="0">
                <a:ea typeface="+mn-ea"/>
                <a:cs typeface="+mn-cs"/>
              </a:rPr>
              <a:t> </a:t>
            </a:r>
            <a:r>
              <a:rPr lang="en-US" sz="5100" i="1" dirty="0">
                <a:solidFill>
                  <a:srgbClr val="211F2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Impact</a:t>
            </a:r>
            <a:r>
              <a:rPr lang="en-US" sz="4000" b="1" dirty="0">
                <a:ea typeface="+mn-ea"/>
                <a:cs typeface="+mn-cs"/>
              </a:rPr>
              <a:t> </a:t>
            </a:r>
            <a:r>
              <a:rPr lang="en-US" sz="5100" i="1" dirty="0">
                <a:solidFill>
                  <a:srgbClr val="211F2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|</a:t>
            </a:r>
            <a:r>
              <a:rPr lang="en-US" sz="4000" b="1" dirty="0">
                <a:ea typeface="+mn-ea"/>
                <a:cs typeface="+mn-cs"/>
              </a:rPr>
              <a:t> </a:t>
            </a:r>
            <a:r>
              <a:rPr lang="en-US" sz="5100" i="1" dirty="0">
                <a:solidFill>
                  <a:srgbClr val="211F2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2020</a:t>
            </a:r>
          </a:p>
        </p:txBody>
      </p:sp>
    </p:spTree>
    <p:extLst>
      <p:ext uri="{BB962C8B-B14F-4D97-AF65-F5344CB8AC3E}">
        <p14:creationId xmlns:p14="http://schemas.microsoft.com/office/powerpoint/2010/main" val="2173896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7EBFDB7D-DD97-44CE-AFFB-458781A3DB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997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DE53A8B-06BB-40D9-ABBA-5AE3AC794DB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065" t="7553" b="-1"/>
          <a:stretch/>
        </p:blipFill>
        <p:spPr>
          <a:xfrm>
            <a:off x="437565" y="10"/>
            <a:ext cx="8895866" cy="6857990"/>
          </a:xfrm>
          <a:custGeom>
            <a:avLst/>
            <a:gdLst/>
            <a:ahLst/>
            <a:cxnLst/>
            <a:rect l="l" t="t" r="r" b="b"/>
            <a:pathLst>
              <a:path w="9272922" h="6858000">
                <a:moveTo>
                  <a:pt x="0" y="0"/>
                </a:moveTo>
                <a:lnTo>
                  <a:pt x="1733417" y="0"/>
                </a:lnTo>
                <a:lnTo>
                  <a:pt x="3307976" y="0"/>
                </a:lnTo>
                <a:lnTo>
                  <a:pt x="8126249" y="0"/>
                </a:lnTo>
                <a:lnTo>
                  <a:pt x="8138896" y="31774"/>
                </a:lnTo>
                <a:cubicBezTo>
                  <a:pt x="9193904" y="2682457"/>
                  <a:pt x="9193904" y="2682457"/>
                  <a:pt x="9193904" y="2682457"/>
                </a:cubicBezTo>
                <a:cubicBezTo>
                  <a:pt x="9299262" y="2988100"/>
                  <a:pt x="9299262" y="3446565"/>
                  <a:pt x="9193904" y="3752208"/>
                </a:cubicBezTo>
                <a:cubicBezTo>
                  <a:pt x="8709916" y="4968215"/>
                  <a:pt x="8331802" y="5918220"/>
                  <a:pt x="8036400" y="6660411"/>
                </a:cubicBezTo>
                <a:lnTo>
                  <a:pt x="7957938" y="6857542"/>
                </a:lnTo>
                <a:lnTo>
                  <a:pt x="3307976" y="6857542"/>
                </a:lnTo>
                <a:lnTo>
                  <a:pt x="3307976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4" name="Freeform 5">
            <a:extLst>
              <a:ext uri="{FF2B5EF4-FFF2-40B4-BE49-F238E27FC236}">
                <a16:creationId xmlns:a16="http://schemas.microsoft.com/office/drawing/2014/main" id="{50F864A1-23CF-4954-887F-3C4458622A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9160561" y="1348782"/>
            <a:ext cx="935037" cy="824315"/>
          </a:xfrm>
          <a:custGeom>
            <a:avLst/>
            <a:gdLst>
              <a:gd name="T0" fmla="*/ 225 w 785"/>
              <a:gd name="T1" fmla="*/ 692 h 692"/>
              <a:gd name="T2" fmla="*/ 177 w 785"/>
              <a:gd name="T3" fmla="*/ 665 h 692"/>
              <a:gd name="T4" fmla="*/ 9 w 785"/>
              <a:gd name="T5" fmla="*/ 374 h 692"/>
              <a:gd name="T6" fmla="*/ 9 w 785"/>
              <a:gd name="T7" fmla="*/ 318 h 692"/>
              <a:gd name="T8" fmla="*/ 177 w 785"/>
              <a:gd name="T9" fmla="*/ 27 h 692"/>
              <a:gd name="T10" fmla="*/ 225 w 785"/>
              <a:gd name="T11" fmla="*/ 0 h 692"/>
              <a:gd name="T12" fmla="*/ 561 w 785"/>
              <a:gd name="T13" fmla="*/ 0 h 692"/>
              <a:gd name="T14" fmla="*/ 609 w 785"/>
              <a:gd name="T15" fmla="*/ 27 h 692"/>
              <a:gd name="T16" fmla="*/ 777 w 785"/>
              <a:gd name="T17" fmla="*/ 318 h 692"/>
              <a:gd name="T18" fmla="*/ 777 w 785"/>
              <a:gd name="T19" fmla="*/ 374 h 692"/>
              <a:gd name="T20" fmla="*/ 609 w 785"/>
              <a:gd name="T21" fmla="*/ 665 h 692"/>
              <a:gd name="T22" fmla="*/ 561 w 785"/>
              <a:gd name="T23" fmla="*/ 692 h 692"/>
              <a:gd name="T24" fmla="*/ 225 w 785"/>
              <a:gd name="T25" fmla="*/ 692 h 6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785" h="692">
                <a:moveTo>
                  <a:pt x="225" y="692"/>
                </a:moveTo>
                <a:cubicBezTo>
                  <a:pt x="207" y="692"/>
                  <a:pt x="185" y="680"/>
                  <a:pt x="177" y="665"/>
                </a:cubicBezTo>
                <a:cubicBezTo>
                  <a:pt x="9" y="374"/>
                  <a:pt x="9" y="374"/>
                  <a:pt x="9" y="374"/>
                </a:cubicBezTo>
                <a:cubicBezTo>
                  <a:pt x="0" y="358"/>
                  <a:pt x="0" y="334"/>
                  <a:pt x="9" y="318"/>
                </a:cubicBezTo>
                <a:cubicBezTo>
                  <a:pt x="177" y="27"/>
                  <a:pt x="177" y="27"/>
                  <a:pt x="177" y="27"/>
                </a:cubicBezTo>
                <a:cubicBezTo>
                  <a:pt x="185" y="12"/>
                  <a:pt x="207" y="0"/>
                  <a:pt x="225" y="0"/>
                </a:cubicBezTo>
                <a:cubicBezTo>
                  <a:pt x="561" y="0"/>
                  <a:pt x="561" y="0"/>
                  <a:pt x="561" y="0"/>
                </a:cubicBezTo>
                <a:cubicBezTo>
                  <a:pt x="578" y="0"/>
                  <a:pt x="600" y="12"/>
                  <a:pt x="609" y="27"/>
                </a:cubicBezTo>
                <a:cubicBezTo>
                  <a:pt x="777" y="318"/>
                  <a:pt x="777" y="318"/>
                  <a:pt x="777" y="318"/>
                </a:cubicBezTo>
                <a:cubicBezTo>
                  <a:pt x="785" y="334"/>
                  <a:pt x="785" y="358"/>
                  <a:pt x="777" y="374"/>
                </a:cubicBezTo>
                <a:cubicBezTo>
                  <a:pt x="609" y="665"/>
                  <a:pt x="609" y="665"/>
                  <a:pt x="609" y="665"/>
                </a:cubicBezTo>
                <a:cubicBezTo>
                  <a:pt x="600" y="680"/>
                  <a:pt x="578" y="692"/>
                  <a:pt x="561" y="692"/>
                </a:cubicBezTo>
                <a:lnTo>
                  <a:pt x="225" y="692"/>
                </a:lnTo>
                <a:close/>
              </a:path>
            </a:pathLst>
          </a:custGeom>
          <a:noFill/>
          <a:ln w="28575" cmpd="sng">
            <a:solidFill>
              <a:schemeClr val="tx1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Freeform 5">
            <a:extLst>
              <a:ext uri="{FF2B5EF4-FFF2-40B4-BE49-F238E27FC236}">
                <a16:creationId xmlns:a16="http://schemas.microsoft.com/office/drawing/2014/main" id="{8D313E8C-7457-407E-BDA5-EACA44D382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9960661" y="1000124"/>
            <a:ext cx="762167" cy="671915"/>
          </a:xfrm>
          <a:custGeom>
            <a:avLst/>
            <a:gdLst>
              <a:gd name="T0" fmla="*/ 225 w 785"/>
              <a:gd name="T1" fmla="*/ 692 h 692"/>
              <a:gd name="T2" fmla="*/ 177 w 785"/>
              <a:gd name="T3" fmla="*/ 665 h 692"/>
              <a:gd name="T4" fmla="*/ 9 w 785"/>
              <a:gd name="T5" fmla="*/ 374 h 692"/>
              <a:gd name="T6" fmla="*/ 9 w 785"/>
              <a:gd name="T7" fmla="*/ 318 h 692"/>
              <a:gd name="T8" fmla="*/ 177 w 785"/>
              <a:gd name="T9" fmla="*/ 27 h 692"/>
              <a:gd name="T10" fmla="*/ 225 w 785"/>
              <a:gd name="T11" fmla="*/ 0 h 692"/>
              <a:gd name="T12" fmla="*/ 561 w 785"/>
              <a:gd name="T13" fmla="*/ 0 h 692"/>
              <a:gd name="T14" fmla="*/ 609 w 785"/>
              <a:gd name="T15" fmla="*/ 27 h 692"/>
              <a:gd name="T16" fmla="*/ 777 w 785"/>
              <a:gd name="T17" fmla="*/ 318 h 692"/>
              <a:gd name="T18" fmla="*/ 777 w 785"/>
              <a:gd name="T19" fmla="*/ 374 h 692"/>
              <a:gd name="T20" fmla="*/ 609 w 785"/>
              <a:gd name="T21" fmla="*/ 665 h 692"/>
              <a:gd name="T22" fmla="*/ 561 w 785"/>
              <a:gd name="T23" fmla="*/ 692 h 692"/>
              <a:gd name="T24" fmla="*/ 225 w 785"/>
              <a:gd name="T25" fmla="*/ 692 h 6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785" h="692">
                <a:moveTo>
                  <a:pt x="225" y="692"/>
                </a:moveTo>
                <a:cubicBezTo>
                  <a:pt x="207" y="692"/>
                  <a:pt x="185" y="680"/>
                  <a:pt x="177" y="665"/>
                </a:cubicBezTo>
                <a:cubicBezTo>
                  <a:pt x="9" y="374"/>
                  <a:pt x="9" y="374"/>
                  <a:pt x="9" y="374"/>
                </a:cubicBezTo>
                <a:cubicBezTo>
                  <a:pt x="0" y="358"/>
                  <a:pt x="0" y="334"/>
                  <a:pt x="9" y="318"/>
                </a:cubicBezTo>
                <a:cubicBezTo>
                  <a:pt x="177" y="27"/>
                  <a:pt x="177" y="27"/>
                  <a:pt x="177" y="27"/>
                </a:cubicBezTo>
                <a:cubicBezTo>
                  <a:pt x="185" y="12"/>
                  <a:pt x="207" y="0"/>
                  <a:pt x="225" y="0"/>
                </a:cubicBezTo>
                <a:cubicBezTo>
                  <a:pt x="561" y="0"/>
                  <a:pt x="561" y="0"/>
                  <a:pt x="561" y="0"/>
                </a:cubicBezTo>
                <a:cubicBezTo>
                  <a:pt x="578" y="0"/>
                  <a:pt x="600" y="12"/>
                  <a:pt x="609" y="27"/>
                </a:cubicBezTo>
                <a:cubicBezTo>
                  <a:pt x="777" y="318"/>
                  <a:pt x="777" y="318"/>
                  <a:pt x="777" y="318"/>
                </a:cubicBezTo>
                <a:cubicBezTo>
                  <a:pt x="785" y="334"/>
                  <a:pt x="785" y="358"/>
                  <a:pt x="777" y="374"/>
                </a:cubicBezTo>
                <a:cubicBezTo>
                  <a:pt x="609" y="665"/>
                  <a:pt x="609" y="665"/>
                  <a:pt x="609" y="665"/>
                </a:cubicBezTo>
                <a:cubicBezTo>
                  <a:pt x="600" y="680"/>
                  <a:pt x="578" y="692"/>
                  <a:pt x="561" y="692"/>
                </a:cubicBezTo>
                <a:lnTo>
                  <a:pt x="225" y="692"/>
                </a:lnTo>
                <a:close/>
              </a:path>
            </a:pathLst>
          </a:custGeom>
          <a:noFill/>
          <a:ln w="28575" cmpd="sng">
            <a:solidFill>
              <a:schemeClr val="tx1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22B9BBCD-4DF2-0941-9733-773A7B6C73B5}"/>
              </a:ext>
            </a:extLst>
          </p:cNvPr>
          <p:cNvSpPr/>
          <p:nvPr/>
        </p:nvSpPr>
        <p:spPr>
          <a:xfrm>
            <a:off x="4114800" y="6606540"/>
            <a:ext cx="160020" cy="1714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01085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2CF6E3D-9DA9-4924-B60E-9EFD0A2434AF}"/>
              </a:ext>
            </a:extLst>
          </p:cNvPr>
          <p:cNvSpPr txBox="1"/>
          <p:nvPr/>
        </p:nvSpPr>
        <p:spPr>
          <a:xfrm>
            <a:off x="5080934" y="828957"/>
            <a:ext cx="6586491" cy="128616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77500" lnSpcReduction="20000"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500" i="1" dirty="0">
                <a:solidFill>
                  <a:srgbClr val="211F2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Construction 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500" i="1" dirty="0">
                <a:solidFill>
                  <a:srgbClr val="211F2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Mission</a:t>
            </a:r>
            <a:r>
              <a:rPr lang="en-US" sz="4400" b="1" dirty="0">
                <a:latin typeface="+mj-lt"/>
                <a:ea typeface="+mj-ea"/>
                <a:cs typeface="+mj-cs"/>
              </a:rPr>
              <a:t> </a:t>
            </a:r>
            <a:r>
              <a:rPr lang="en-US" sz="6500" i="1" dirty="0">
                <a:solidFill>
                  <a:srgbClr val="211F2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Statement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7C0AF34-8536-4FDC-A68E-284F9AF8FB85}"/>
              </a:ext>
            </a:extLst>
          </p:cNvPr>
          <p:cNvSpPr txBox="1"/>
          <p:nvPr/>
        </p:nvSpPr>
        <p:spPr>
          <a:xfrm>
            <a:off x="524577" y="2115117"/>
            <a:ext cx="11142846" cy="3785419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50000"/>
              </a:lnSpc>
            </a:pPr>
            <a:r>
              <a:rPr lang="en-US" sz="2400" dirty="0"/>
              <a:t>Our intentions for this space are simple. We aim to curate a space that tells a story–showcasing the past, present and future of our brand and the community we call home. The Riveter story has always been rooted in the spirit of the maker. </a:t>
            </a:r>
          </a:p>
          <a:p>
            <a:pPr algn="ctr">
              <a:lnSpc>
                <a:spcPct val="150000"/>
              </a:lnSpc>
            </a:pPr>
            <a:r>
              <a:rPr lang="en-US" sz="2400" dirty="0"/>
              <a:t>The soul of buildings and the character of Main Street will be celebrated - allowing the customer to experience our brand in an unprecedented way. We will develop a space that brings the community together, celebrating authenticity and pride in American manufacturing. This space, like our brand, will feature authentic details and a foundation which is rooted in tradition put in place by those who came before us.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AD8A5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159406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>
            <a:extLst>
              <a:ext uri="{FF2B5EF4-FFF2-40B4-BE49-F238E27FC236}">
                <a16:creationId xmlns:a16="http://schemas.microsoft.com/office/drawing/2014/main" id="{7BCD6B17-6B29-451F-96FE-55203C3CEEE9}"/>
              </a:ext>
            </a:extLst>
          </p:cNvPr>
          <p:cNvGrpSpPr>
            <a:grpSpLocks/>
          </p:cNvGrpSpPr>
          <p:nvPr/>
        </p:nvGrpSpPr>
        <p:grpSpPr bwMode="auto">
          <a:xfrm>
            <a:off x="698606" y="2459405"/>
            <a:ext cx="9813925" cy="3895357"/>
            <a:chOff x="888" y="4165"/>
            <a:chExt cx="15456" cy="6135"/>
          </a:xfrm>
        </p:grpSpPr>
        <p:pic>
          <p:nvPicPr>
            <p:cNvPr id="2052" name="Picture 4">
              <a:extLst>
                <a:ext uri="{FF2B5EF4-FFF2-40B4-BE49-F238E27FC236}">
                  <a16:creationId xmlns:a16="http://schemas.microsoft.com/office/drawing/2014/main" id="{09E91A81-EA7E-47CE-A3C2-A7E979FCDA6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8" y="4165"/>
              <a:ext cx="15456" cy="61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Line 3">
              <a:extLst>
                <a:ext uri="{FF2B5EF4-FFF2-40B4-BE49-F238E27FC236}">
                  <a16:creationId xmlns:a16="http://schemas.microsoft.com/office/drawing/2014/main" id="{51B1DE87-8F20-4646-8F39-E9B4CD7309D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589" y="7461"/>
              <a:ext cx="0" cy="0"/>
            </a:xfrm>
            <a:prstGeom prst="line">
              <a:avLst/>
            </a:prstGeom>
            <a:noFill/>
            <a:ln w="610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6" name="Line 1">
            <a:extLst>
              <a:ext uri="{FF2B5EF4-FFF2-40B4-BE49-F238E27FC236}">
                <a16:creationId xmlns:a16="http://schemas.microsoft.com/office/drawing/2014/main" id="{CE0AF904-8624-4ACF-985C-38F1C8CB9428}"/>
              </a:ext>
            </a:extLst>
          </p:cNvPr>
          <p:cNvSpPr>
            <a:spLocks noChangeShapeType="1"/>
          </p:cNvSpPr>
          <p:nvPr/>
        </p:nvSpPr>
        <p:spPr bwMode="auto">
          <a:xfrm>
            <a:off x="238125" y="503238"/>
            <a:ext cx="9912350" cy="0"/>
          </a:xfrm>
          <a:prstGeom prst="line">
            <a:avLst/>
          </a:prstGeom>
          <a:noFill/>
          <a:ln w="6106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48AB9AA-2676-4561-9427-7B5EEF7E49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90440" tIns="0" rIns="1307688" bIns="139656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37782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37782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37782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37782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37782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37782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37782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37782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37782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778250" algn="l"/>
              </a:tabLst>
            </a:pPr>
            <a:br>
              <a:rPr kumimoji="0" lang="en-US" altLang="en-US" sz="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</a:br>
            <a:endParaRPr kumimoji="0" lang="en-US" altLang="en-US" sz="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778250" algn="l"/>
              </a:tabLst>
            </a:pPr>
            <a:r>
              <a:rPr kumimoji="0" lang="en-US" altLang="en-US" sz="600" b="1" i="0" u="none" strike="noStrike" cap="none" normalizeH="0" baseline="0">
                <a:ln>
                  <a:noFill/>
                </a:ln>
                <a:solidFill>
                  <a:srgbClr val="5D5D5B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Studio Sewing Room	</a:t>
            </a:r>
            <a:r>
              <a:rPr kumimoji="0" lang="en-US" altLang="en-US" sz="600" b="0" i="0" u="none" strike="noStrike" cap="none" normalizeH="0" baseline="0">
                <a:ln>
                  <a:noFill/>
                </a:ln>
                <a:solidFill>
                  <a:srgbClr val="5D5D5B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Glass wall for Viewing</a:t>
            </a:r>
            <a:endParaRPr kumimoji="0" lang="en-US" altLang="en-US" sz="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778250" algn="l"/>
              </a:tabLst>
            </a:pPr>
            <a:r>
              <a:rPr kumimoji="0" lang="en-US" altLang="en-US" sz="600" b="0" i="0" u="none" strike="noStrike" cap="none" normalizeH="0" baseline="0">
                <a:ln>
                  <a:noFill/>
                </a:ln>
                <a:solidFill>
                  <a:srgbClr val="5D5D5B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Light Beach House Store</a:t>
            </a:r>
            <a:endParaRPr kumimoji="0" lang="en-US" altLang="en-US" sz="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778250" algn="l"/>
              </a:tabLst>
            </a:pPr>
            <a:br>
              <a:rPr kumimoji="0" lang="en-US" altLang="en-US" sz="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</a:br>
            <a:endParaRPr kumimoji="0" lang="en-US" altLang="en-US" sz="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778250" algn="l"/>
              </a:tabLst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55F189F-D631-4C4C-BB63-1C18202830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557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500" b="1" i="0" u="none" strike="noStrike" cap="none" normalizeH="0" baseline="0">
                <a:ln>
                  <a:noFill/>
                </a:ln>
                <a:solidFill>
                  <a:srgbClr val="5D5D5B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E x t e r i o </a:t>
            </a:r>
            <a:r>
              <a:rPr kumimoji="0" lang="en-US" altLang="en-US" sz="500" b="1" i="0" u="none" strike="noStrike" cap="none" normalizeH="0" baseline="0">
                <a:ln>
                  <a:noFill/>
                </a:ln>
                <a:solidFill>
                  <a:srgbClr val="757774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r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9" name="Picture 5">
            <a:extLst>
              <a:ext uri="{FF2B5EF4-FFF2-40B4-BE49-F238E27FC236}">
                <a16:creationId xmlns:a16="http://schemas.microsoft.com/office/drawing/2014/main" id="{B73A016A-59ED-4A31-BDCB-1A212E33721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303"/>
          <a:stretch/>
        </p:blipFill>
        <p:spPr bwMode="auto">
          <a:xfrm>
            <a:off x="698606" y="1234923"/>
            <a:ext cx="3662441" cy="2442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">
            <a:extLst>
              <a:ext uri="{FF2B5EF4-FFF2-40B4-BE49-F238E27FC236}">
                <a16:creationId xmlns:a16="http://schemas.microsoft.com/office/drawing/2014/main" id="{0B3F20C9-5DE1-4D56-A123-0F4651470D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128"/>
          <a:stretch/>
        </p:blipFill>
        <p:spPr bwMode="auto">
          <a:xfrm>
            <a:off x="6094167" y="538428"/>
            <a:ext cx="2594444" cy="2442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592ABBA6-3F26-47CF-A390-EC5FC523AE90}"/>
              </a:ext>
            </a:extLst>
          </p:cNvPr>
          <p:cNvSpPr txBox="1"/>
          <p:nvPr/>
        </p:nvSpPr>
        <p:spPr>
          <a:xfrm>
            <a:off x="4830318" y="699804"/>
            <a:ext cx="609447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5405" marR="0">
              <a:spcBef>
                <a:spcPts val="470"/>
              </a:spcBef>
              <a:spcAft>
                <a:spcPts val="0"/>
              </a:spcAft>
              <a:tabLst>
                <a:tab pos="3778885" algn="l"/>
              </a:tabLst>
            </a:pPr>
            <a:r>
              <a:rPr lang="en-US" sz="800" dirty="0">
                <a:solidFill>
                  <a:srgbClr val="5D5D5B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Glass wall for</a:t>
            </a:r>
            <a:r>
              <a:rPr lang="en-US" sz="800" spc="150" dirty="0">
                <a:solidFill>
                  <a:srgbClr val="5D5D5B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00" dirty="0">
                <a:solidFill>
                  <a:srgbClr val="5D5D5B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Viewing</a:t>
            </a:r>
            <a:endParaRPr lang="en-US" sz="3200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 </a:t>
            </a:r>
            <a:endParaRPr lang="en-US" sz="2000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2525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>
            <a:extLst>
              <a:ext uri="{FF2B5EF4-FFF2-40B4-BE49-F238E27FC236}">
                <a16:creationId xmlns:a16="http://schemas.microsoft.com/office/drawing/2014/main" id="{CAF2E6E3-E3B4-47E9-AA5A-8B15F718016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86115BC-D160-4A17-817C-8EC523841E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2377" y="907920"/>
            <a:ext cx="8687246" cy="5042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35207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0650643A1DF9E4A9147B294FB4F01A5" ma:contentTypeVersion="12" ma:contentTypeDescription="Create a new document." ma:contentTypeScope="" ma:versionID="718629bce1300aef52facc094c90e801">
  <xsd:schema xmlns:xsd="http://www.w3.org/2001/XMLSchema" xmlns:xs="http://www.w3.org/2001/XMLSchema" xmlns:p="http://schemas.microsoft.com/office/2006/metadata/properties" xmlns:ns2="2a6bc0e4-5c96-49a1-845f-b58d0abebd00" xmlns:ns3="70a9d030-ad65-44a3-a719-4c5f98cb6f28" targetNamespace="http://schemas.microsoft.com/office/2006/metadata/properties" ma:root="true" ma:fieldsID="c6fdf799993b32417c2c2346877b29ad" ns2:_="" ns3:_="">
    <xsd:import namespace="2a6bc0e4-5c96-49a1-845f-b58d0abebd00"/>
    <xsd:import namespace="70a9d030-ad65-44a3-a719-4c5f98cb6f2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a6bc0e4-5c96-49a1-845f-b58d0abebd0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0a9d030-ad65-44a3-a719-4c5f98cb6f28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9BB954AE-BD79-46D9-9BE9-97A338C1E1C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a6bc0e4-5c96-49a1-845f-b58d0abebd00"/>
    <ds:schemaRef ds:uri="70a9d030-ad65-44a3-a719-4c5f98cb6f2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C57561F3-FA8B-441A-899E-983E2F5A6585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B65BBA4D-B624-4A95-972A-994355D27622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384</TotalTime>
  <Words>378</Words>
  <Application>Microsoft Macintosh PowerPoint</Application>
  <PresentationFormat>Widescreen</PresentationFormat>
  <Paragraphs>72</Paragraphs>
  <Slides>10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6" baseType="lpstr">
      <vt:lpstr>Arial</vt:lpstr>
      <vt:lpstr>Avenir Next LT Pro</vt:lpstr>
      <vt:lpstr>Calibri</vt:lpstr>
      <vt:lpstr>Calibri Light</vt:lpstr>
      <vt:lpstr>Times New Roman</vt:lpstr>
      <vt:lpstr>Office Theme</vt:lpstr>
      <vt:lpstr>PowerPoint Presentation</vt:lpstr>
      <vt:lpstr>2020 Milestones</vt:lpstr>
      <vt:lpstr>PowerPoint Presentation</vt:lpstr>
      <vt:lpstr>PowerPoint Presentation</vt:lpstr>
      <vt:lpstr>High Impact | 2020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Lisa Bradley</dc:creator>
  <cp:lastModifiedBy>Erica Scheipsmeier</cp:lastModifiedBy>
  <cp:revision>6</cp:revision>
  <dcterms:created xsi:type="dcterms:W3CDTF">2020-09-08T06:12:44Z</dcterms:created>
  <dcterms:modified xsi:type="dcterms:W3CDTF">2020-09-08T12:41:39Z</dcterms:modified>
</cp:coreProperties>
</file>